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32" r:id="rId2"/>
  </p:sldMasterIdLst>
  <p:notesMasterIdLst>
    <p:notesMasterId r:id="rId20"/>
  </p:notesMasterIdLst>
  <p:sldIdLst>
    <p:sldId id="256" r:id="rId3"/>
    <p:sldId id="258" r:id="rId4"/>
    <p:sldId id="633" r:id="rId5"/>
    <p:sldId id="279" r:id="rId6"/>
    <p:sldId id="283" r:id="rId7"/>
    <p:sldId id="284" r:id="rId8"/>
    <p:sldId id="634" r:id="rId9"/>
    <p:sldId id="335" r:id="rId10"/>
    <p:sldId id="292" r:id="rId11"/>
    <p:sldId id="296" r:id="rId12"/>
    <p:sldId id="314" r:id="rId13"/>
    <p:sldId id="298" r:id="rId14"/>
    <p:sldId id="341" r:id="rId15"/>
    <p:sldId id="339" r:id="rId16"/>
    <p:sldId id="319" r:id="rId17"/>
    <p:sldId id="343" r:id="rId18"/>
    <p:sldId id="276"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57" autoAdjust="0"/>
    <p:restoredTop sz="94660"/>
  </p:normalViewPr>
  <p:slideViewPr>
    <p:cSldViewPr>
      <p:cViewPr varScale="1">
        <p:scale>
          <a:sx n="69" d="100"/>
          <a:sy n="69" d="100"/>
        </p:scale>
        <p:origin x="492" y="78"/>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AB\Desktop\Friends\Dr%20Noah\Population%20and%20SDGs%20in%20ECOWAS\Data\Copy%20ofSocial.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AB\Desktop\Friends\Dr%20Noah\Population%20and%20SDGs%20in%20ECOWAS\Data\Copy%20ofSocial.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'Pry sch'!$B$41</c:f>
              <c:strCache>
                <c:ptCount val="1"/>
                <c:pt idx="0">
                  <c:v>UEMOA</c:v>
                </c:pt>
              </c:strCache>
            </c:strRef>
          </c:tx>
          <c:spPr>
            <a:ln w="28575" cap="rnd">
              <a:solidFill>
                <a:schemeClr val="accent1"/>
              </a:solidFill>
              <a:round/>
            </a:ln>
            <a:effectLst/>
          </c:spPr>
          <c:marker>
            <c:symbol val="none"/>
          </c:marker>
          <c:cat>
            <c:numRef>
              <c:f>'Pry sch'!$C$40:$AO$40</c:f>
              <c:numCache>
                <c:formatCode>General</c:formatCode>
                <c:ptCount val="39"/>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numCache>
            </c:numRef>
          </c:cat>
          <c:val>
            <c:numRef>
              <c:f>'Pry sch'!$C$41:$AO$41</c:f>
              <c:numCache>
                <c:formatCode>General</c:formatCode>
                <c:ptCount val="39"/>
                <c:pt idx="0">
                  <c:v>56.998195648193395</c:v>
                </c:pt>
                <c:pt idx="1">
                  <c:v>57.295147895812974</c:v>
                </c:pt>
                <c:pt idx="2">
                  <c:v>57.048282051086503</c:v>
                </c:pt>
                <c:pt idx="3">
                  <c:v>56.025357055664031</c:v>
                </c:pt>
                <c:pt idx="4">
                  <c:v>55.055335807800361</c:v>
                </c:pt>
                <c:pt idx="5">
                  <c:v>55.186591148376465</c:v>
                </c:pt>
                <c:pt idx="6">
                  <c:v>55.043051401774129</c:v>
                </c:pt>
                <c:pt idx="7">
                  <c:v>55.709432220458936</c:v>
                </c:pt>
                <c:pt idx="8">
                  <c:v>55.834276008605983</c:v>
                </c:pt>
                <c:pt idx="9">
                  <c:v>57.023403930664109</c:v>
                </c:pt>
                <c:pt idx="10">
                  <c:v>57.083385891384573</c:v>
                </c:pt>
                <c:pt idx="11">
                  <c:v>58.831634521484375</c:v>
                </c:pt>
                <c:pt idx="12">
                  <c:v>50.236873202853737</c:v>
                </c:pt>
                <c:pt idx="13">
                  <c:v>45.733282089233398</c:v>
                </c:pt>
                <c:pt idx="14">
                  <c:v>59.74809703826908</c:v>
                </c:pt>
                <c:pt idx="15">
                  <c:v>55.90978919135204</c:v>
                </c:pt>
                <c:pt idx="16">
                  <c:v>58.377684487236934</c:v>
                </c:pt>
                <c:pt idx="17">
                  <c:v>63.674322605133014</c:v>
                </c:pt>
                <c:pt idx="18">
                  <c:v>69.27054958343507</c:v>
                </c:pt>
                <c:pt idx="19">
                  <c:v>71.746588177151182</c:v>
                </c:pt>
                <c:pt idx="20">
                  <c:v>72.370677185058597</c:v>
                </c:pt>
                <c:pt idx="21">
                  <c:v>76.337165069580081</c:v>
                </c:pt>
                <c:pt idx="22">
                  <c:v>77.960955301920592</c:v>
                </c:pt>
                <c:pt idx="23">
                  <c:v>79.015960269504092</c:v>
                </c:pt>
                <c:pt idx="24">
                  <c:v>84.792587704128692</c:v>
                </c:pt>
                <c:pt idx="25">
                  <c:v>86.536595662434834</c:v>
                </c:pt>
                <c:pt idx="26">
                  <c:v>86.628953933715735</c:v>
                </c:pt>
                <c:pt idx="27">
                  <c:v>81.6675319671631</c:v>
                </c:pt>
                <c:pt idx="28">
                  <c:v>86.869555579291458</c:v>
                </c:pt>
                <c:pt idx="29">
                  <c:v>89.643197377522711</c:v>
                </c:pt>
                <c:pt idx="30">
                  <c:v>95.671980963812885</c:v>
                </c:pt>
                <c:pt idx="31">
                  <c:v>92.851865980360273</c:v>
                </c:pt>
                <c:pt idx="32">
                  <c:v>94.179543389214388</c:v>
                </c:pt>
                <c:pt idx="33">
                  <c:v>94.238875495062828</c:v>
                </c:pt>
                <c:pt idx="34">
                  <c:v>94.785591125488224</c:v>
                </c:pt>
                <c:pt idx="35">
                  <c:v>95.206973075866671</c:v>
                </c:pt>
                <c:pt idx="36">
                  <c:v>96.177617390950502</c:v>
                </c:pt>
                <c:pt idx="37">
                  <c:v>97.169849395751925</c:v>
                </c:pt>
                <c:pt idx="38">
                  <c:v>95.515781296624027</c:v>
                </c:pt>
              </c:numCache>
            </c:numRef>
          </c:val>
          <c:smooth val="0"/>
          <c:extLst>
            <c:ext xmlns:c16="http://schemas.microsoft.com/office/drawing/2014/chart" uri="{C3380CC4-5D6E-409C-BE32-E72D297353CC}">
              <c16:uniqueId val="{00000000-EA5B-46EF-8B90-810034833393}"/>
            </c:ext>
          </c:extLst>
        </c:ser>
        <c:ser>
          <c:idx val="1"/>
          <c:order val="1"/>
          <c:tx>
            <c:strRef>
              <c:f>'Pry sch'!$B$42</c:f>
              <c:strCache>
                <c:ptCount val="1"/>
                <c:pt idx="0">
                  <c:v>WAMZ(excluding Nigeria)</c:v>
                </c:pt>
              </c:strCache>
            </c:strRef>
          </c:tx>
          <c:spPr>
            <a:ln w="28575" cap="rnd">
              <a:solidFill>
                <a:schemeClr val="accent2"/>
              </a:solidFill>
              <a:round/>
            </a:ln>
            <a:effectLst/>
          </c:spPr>
          <c:marker>
            <c:symbol val="none"/>
          </c:marker>
          <c:cat>
            <c:numRef>
              <c:f>'Pry sch'!$C$40:$AO$40</c:f>
              <c:numCache>
                <c:formatCode>General</c:formatCode>
                <c:ptCount val="39"/>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numCache>
            </c:numRef>
          </c:cat>
          <c:val>
            <c:numRef>
              <c:f>'Pry sch'!$C$42:$AO$42</c:f>
              <c:numCache>
                <c:formatCode>General</c:formatCode>
                <c:ptCount val="39"/>
                <c:pt idx="0">
                  <c:v>54.40674877166748</c:v>
                </c:pt>
                <c:pt idx="1">
                  <c:v>60.223784128824867</c:v>
                </c:pt>
                <c:pt idx="2">
                  <c:v>63.028750101725258</c:v>
                </c:pt>
                <c:pt idx="3">
                  <c:v>62.984293619791664</c:v>
                </c:pt>
                <c:pt idx="4">
                  <c:v>57.911954879760728</c:v>
                </c:pt>
                <c:pt idx="5">
                  <c:v>66.184108734130874</c:v>
                </c:pt>
                <c:pt idx="6">
                  <c:v>64.604375203450488</c:v>
                </c:pt>
                <c:pt idx="7">
                  <c:v>67.651809692382798</c:v>
                </c:pt>
                <c:pt idx="8">
                  <c:v>61.408342997233035</c:v>
                </c:pt>
                <c:pt idx="9">
                  <c:v>59.468456268310568</c:v>
                </c:pt>
                <c:pt idx="10">
                  <c:v>58.388956705729129</c:v>
                </c:pt>
                <c:pt idx="11">
                  <c:v>60.424742380777992</c:v>
                </c:pt>
                <c:pt idx="12">
                  <c:v>69.54254150390625</c:v>
                </c:pt>
                <c:pt idx="13">
                  <c:v>70.101587295532198</c:v>
                </c:pt>
                <c:pt idx="14">
                  <c:v>72.285188674926758</c:v>
                </c:pt>
                <c:pt idx="15">
                  <c:v>73.010860443115206</c:v>
                </c:pt>
                <c:pt idx="16">
                  <c:v>75.416564941406307</c:v>
                </c:pt>
                <c:pt idx="17">
                  <c:v>78.575580596923857</c:v>
                </c:pt>
                <c:pt idx="18">
                  <c:v>76.574874877929645</c:v>
                </c:pt>
                <c:pt idx="19">
                  <c:v>88.999061584472642</c:v>
                </c:pt>
                <c:pt idx="20">
                  <c:v>87.416863441467385</c:v>
                </c:pt>
                <c:pt idx="21">
                  <c:v>82.179781595865862</c:v>
                </c:pt>
                <c:pt idx="22">
                  <c:v>86.487503051757798</c:v>
                </c:pt>
                <c:pt idx="23">
                  <c:v>86.313377380371094</c:v>
                </c:pt>
                <c:pt idx="24">
                  <c:v>88.040958404541044</c:v>
                </c:pt>
                <c:pt idx="25">
                  <c:v>89.374057769775391</c:v>
                </c:pt>
                <c:pt idx="26">
                  <c:v>91.110176086425795</c:v>
                </c:pt>
                <c:pt idx="27">
                  <c:v>93.232505798339844</c:v>
                </c:pt>
                <c:pt idx="28">
                  <c:v>94.277325948079564</c:v>
                </c:pt>
                <c:pt idx="29">
                  <c:v>95.465347290039006</c:v>
                </c:pt>
                <c:pt idx="30">
                  <c:v>83.707870483398395</c:v>
                </c:pt>
                <c:pt idx="31">
                  <c:v>99.633956909179673</c:v>
                </c:pt>
                <c:pt idx="32">
                  <c:v>101.62967173258464</c:v>
                </c:pt>
                <c:pt idx="33">
                  <c:v>102.29269663492816</c:v>
                </c:pt>
                <c:pt idx="34">
                  <c:v>96.491427103678504</c:v>
                </c:pt>
                <c:pt idx="35">
                  <c:v>101.74254417419432</c:v>
                </c:pt>
                <c:pt idx="36">
                  <c:v>102.18710327148445</c:v>
                </c:pt>
                <c:pt idx="37">
                  <c:v>107.59214019775401</c:v>
                </c:pt>
                <c:pt idx="38">
                  <c:v>101.351921081543</c:v>
                </c:pt>
              </c:numCache>
            </c:numRef>
          </c:val>
          <c:smooth val="0"/>
          <c:extLst>
            <c:ext xmlns:c16="http://schemas.microsoft.com/office/drawing/2014/chart" uri="{C3380CC4-5D6E-409C-BE32-E72D297353CC}">
              <c16:uniqueId val="{00000001-EA5B-46EF-8B90-810034833393}"/>
            </c:ext>
          </c:extLst>
        </c:ser>
        <c:ser>
          <c:idx val="2"/>
          <c:order val="2"/>
          <c:tx>
            <c:strRef>
              <c:f>'Pry sch'!$B$43</c:f>
              <c:strCache>
                <c:ptCount val="1"/>
                <c:pt idx="0">
                  <c:v>Nigeria</c:v>
                </c:pt>
              </c:strCache>
            </c:strRef>
          </c:tx>
          <c:spPr>
            <a:ln w="28575" cap="rnd">
              <a:solidFill>
                <a:schemeClr val="accent3"/>
              </a:solidFill>
              <a:round/>
            </a:ln>
            <a:effectLst/>
          </c:spPr>
          <c:marker>
            <c:symbol val="none"/>
          </c:marker>
          <c:cat>
            <c:numRef>
              <c:f>'Pry sch'!$C$40:$AO$40</c:f>
              <c:numCache>
                <c:formatCode>General</c:formatCode>
                <c:ptCount val="39"/>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numCache>
            </c:numRef>
          </c:cat>
          <c:val>
            <c:numRef>
              <c:f>'Pry sch'!$C$43:$AO$43</c:f>
              <c:numCache>
                <c:formatCode>General</c:formatCode>
                <c:ptCount val="39"/>
                <c:pt idx="0">
                  <c:v>94.822448730468807</c:v>
                </c:pt>
                <c:pt idx="1">
                  <c:v>103.04808807373</c:v>
                </c:pt>
                <c:pt idx="2">
                  <c:v>112.73284149169901</c:v>
                </c:pt>
                <c:pt idx="3">
                  <c:v>113.04647827148401</c:v>
                </c:pt>
                <c:pt idx="4">
                  <c:v>111.800323486328</c:v>
                </c:pt>
                <c:pt idx="5">
                  <c:v>106.24543762207</c:v>
                </c:pt>
                <c:pt idx="6">
                  <c:v>93.453720092773395</c:v>
                </c:pt>
                <c:pt idx="7">
                  <c:v>89.696388244628906</c:v>
                </c:pt>
                <c:pt idx="8">
                  <c:v>85.346893310546903</c:v>
                </c:pt>
                <c:pt idx="9">
                  <c:v>82.999870300292997</c:v>
                </c:pt>
                <c:pt idx="10">
                  <c:v>86.440498352050795</c:v>
                </c:pt>
                <c:pt idx="11">
                  <c:v>85.592788696289105</c:v>
                </c:pt>
                <c:pt idx="12">
                  <c:v>89.645576477050795</c:v>
                </c:pt>
                <c:pt idx="13">
                  <c:v>93.755661010742202</c:v>
                </c:pt>
                <c:pt idx="14">
                  <c:v>93.544250488281307</c:v>
                </c:pt>
                <c:pt idx="15">
                  <c:v>89.242591857910199</c:v>
                </c:pt>
                <c:pt idx="16">
                  <c:v>78.614517211914105</c:v>
                </c:pt>
                <c:pt idx="17">
                  <c:v>88.960519409179739</c:v>
                </c:pt>
                <c:pt idx="18">
                  <c:v>88.823507995605524</c:v>
                </c:pt>
                <c:pt idx="19">
                  <c:v>94.061408996582003</c:v>
                </c:pt>
                <c:pt idx="20">
                  <c:v>98.637641906738295</c:v>
                </c:pt>
                <c:pt idx="21">
                  <c:v>96.326828002929702</c:v>
                </c:pt>
                <c:pt idx="22">
                  <c:v>97.957527160644503</c:v>
                </c:pt>
                <c:pt idx="23">
                  <c:v>99.420310974121094</c:v>
                </c:pt>
                <c:pt idx="24">
                  <c:v>100.631072998047</c:v>
                </c:pt>
                <c:pt idx="25">
                  <c:v>101.31967163085901</c:v>
                </c:pt>
                <c:pt idx="26">
                  <c:v>102.062690734863</c:v>
                </c:pt>
                <c:pt idx="27">
                  <c:v>93.268997192382798</c:v>
                </c:pt>
                <c:pt idx="28">
                  <c:v>84.100608825683594</c:v>
                </c:pt>
                <c:pt idx="29">
                  <c:v>85.346946716308594</c:v>
                </c:pt>
                <c:pt idx="30">
                  <c:v>85.073822021484403</c:v>
                </c:pt>
                <c:pt idx="31">
                  <c:v>90.620552062988295</c:v>
                </c:pt>
                <c:pt idx="32">
                  <c:v>92.037933349609403</c:v>
                </c:pt>
                <c:pt idx="33">
                  <c:v>94.0653076171875</c:v>
                </c:pt>
                <c:pt idx="34">
                  <c:v>90.057418823242202</c:v>
                </c:pt>
                <c:pt idx="35">
                  <c:v>90.371006774902369</c:v>
                </c:pt>
                <c:pt idx="36">
                  <c:v>84.704513549804702</c:v>
                </c:pt>
                <c:pt idx="37">
                  <c:v>90.247236022949238</c:v>
                </c:pt>
                <c:pt idx="38">
                  <c:v>89.889096557617194</c:v>
                </c:pt>
              </c:numCache>
            </c:numRef>
          </c:val>
          <c:smooth val="0"/>
          <c:extLst>
            <c:ext xmlns:c16="http://schemas.microsoft.com/office/drawing/2014/chart" uri="{C3380CC4-5D6E-409C-BE32-E72D297353CC}">
              <c16:uniqueId val="{00000002-EA5B-46EF-8B90-810034833393}"/>
            </c:ext>
          </c:extLst>
        </c:ser>
        <c:ser>
          <c:idx val="3"/>
          <c:order val="3"/>
          <c:tx>
            <c:strRef>
              <c:f>'Pry sch'!$B$44</c:f>
              <c:strCache>
                <c:ptCount val="1"/>
                <c:pt idx="0">
                  <c:v>West Africa</c:v>
                </c:pt>
              </c:strCache>
            </c:strRef>
          </c:tx>
          <c:spPr>
            <a:ln w="28575" cap="rnd">
              <a:solidFill>
                <a:schemeClr val="accent4"/>
              </a:solidFill>
              <a:round/>
            </a:ln>
            <a:effectLst/>
          </c:spPr>
          <c:marker>
            <c:symbol val="none"/>
          </c:marker>
          <c:cat>
            <c:numRef>
              <c:f>'Pry sch'!$C$40:$AO$40</c:f>
              <c:numCache>
                <c:formatCode>General</c:formatCode>
                <c:ptCount val="39"/>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numCache>
            </c:numRef>
          </c:cat>
          <c:val>
            <c:numRef>
              <c:f>'Pry sch'!$C$44:$AO$44</c:f>
              <c:numCache>
                <c:formatCode>General</c:formatCode>
                <c:ptCount val="39"/>
                <c:pt idx="0">
                  <c:v>58.82876001993818</c:v>
                </c:pt>
                <c:pt idx="1">
                  <c:v>61.19077995845246</c:v>
                </c:pt>
                <c:pt idx="2">
                  <c:v>62.307279450552848</c:v>
                </c:pt>
                <c:pt idx="3">
                  <c:v>61.58949497767852</c:v>
                </c:pt>
                <c:pt idx="4">
                  <c:v>59.600100072224976</c:v>
                </c:pt>
                <c:pt idx="5">
                  <c:v>61.190262522016226</c:v>
                </c:pt>
                <c:pt idx="6">
                  <c:v>60.204177563007086</c:v>
                </c:pt>
                <c:pt idx="7">
                  <c:v>60.161102294921839</c:v>
                </c:pt>
                <c:pt idx="8">
                  <c:v>59.136763027736116</c:v>
                </c:pt>
                <c:pt idx="9">
                  <c:v>59.402805600847543</c:v>
                </c:pt>
                <c:pt idx="10">
                  <c:v>59.642910883976882</c:v>
                </c:pt>
                <c:pt idx="11">
                  <c:v>61.25782511784481</c:v>
                </c:pt>
                <c:pt idx="12">
                  <c:v>56.738543192545585</c:v>
                </c:pt>
                <c:pt idx="13">
                  <c:v>54.529553846879438</c:v>
                </c:pt>
                <c:pt idx="14">
                  <c:v>64.276584478525052</c:v>
                </c:pt>
                <c:pt idx="15">
                  <c:v>61.537701288859068</c:v>
                </c:pt>
                <c:pt idx="16">
                  <c:v>62.90390062332159</c:v>
                </c:pt>
                <c:pt idx="17">
                  <c:v>66.654574203491194</c:v>
                </c:pt>
                <c:pt idx="18">
                  <c:v>70.487937132517501</c:v>
                </c:pt>
                <c:pt idx="19">
                  <c:v>77.444452872643126</c:v>
                </c:pt>
                <c:pt idx="20">
                  <c:v>78.134124501546239</c:v>
                </c:pt>
                <c:pt idx="21">
                  <c:v>79.016987391880576</c:v>
                </c:pt>
                <c:pt idx="22">
                  <c:v>81.048427581787124</c:v>
                </c:pt>
                <c:pt idx="23">
                  <c:v>81.932559013366685</c:v>
                </c:pt>
                <c:pt idx="24">
                  <c:v>86.653856595357283</c:v>
                </c:pt>
                <c:pt idx="25">
                  <c:v>88.241429011026938</c:v>
                </c:pt>
                <c:pt idx="26">
                  <c:v>88.691625595092688</c:v>
                </c:pt>
                <c:pt idx="27">
                  <c:v>84.82493313876067</c:v>
                </c:pt>
                <c:pt idx="28">
                  <c:v>88.366045144888105</c:v>
                </c:pt>
                <c:pt idx="29">
                  <c:v>90.656289614163853</c:v>
                </c:pt>
                <c:pt idx="30">
                  <c:v>93.620865561745347</c:v>
                </c:pt>
                <c:pt idx="31">
                  <c:v>94.630226680210669</c:v>
                </c:pt>
                <c:pt idx="32">
                  <c:v>95.734064542330216</c:v>
                </c:pt>
                <c:pt idx="33">
                  <c:v>96.084098229041345</c:v>
                </c:pt>
                <c:pt idx="34">
                  <c:v>94.815540020282413</c:v>
                </c:pt>
                <c:pt idx="35">
                  <c:v>97.385496775309221</c:v>
                </c:pt>
                <c:pt idx="36">
                  <c:v>97.075105939592632</c:v>
                </c:pt>
                <c:pt idx="37">
                  <c:v>100.01229234175251</c:v>
                </c:pt>
                <c:pt idx="38">
                  <c:v>101.351921081543</c:v>
                </c:pt>
              </c:numCache>
            </c:numRef>
          </c:val>
          <c:smooth val="0"/>
          <c:extLst>
            <c:ext xmlns:c16="http://schemas.microsoft.com/office/drawing/2014/chart" uri="{C3380CC4-5D6E-409C-BE32-E72D297353CC}">
              <c16:uniqueId val="{00000003-EA5B-46EF-8B90-810034833393}"/>
            </c:ext>
          </c:extLst>
        </c:ser>
        <c:ser>
          <c:idx val="4"/>
          <c:order val="4"/>
          <c:tx>
            <c:strRef>
              <c:f>'Pry sch'!$B$45</c:f>
              <c:strCache>
                <c:ptCount val="1"/>
                <c:pt idx="0">
                  <c:v>WAMZ</c:v>
                </c:pt>
              </c:strCache>
            </c:strRef>
          </c:tx>
          <c:spPr>
            <a:ln w="28575" cap="rnd">
              <a:solidFill>
                <a:schemeClr val="accent5"/>
              </a:solidFill>
              <a:round/>
            </a:ln>
            <a:effectLst/>
          </c:spPr>
          <c:marker>
            <c:symbol val="none"/>
          </c:marker>
          <c:cat>
            <c:numRef>
              <c:f>'Pry sch'!$C$40:$AO$40</c:f>
              <c:numCache>
                <c:formatCode>General</c:formatCode>
                <c:ptCount val="39"/>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numCache>
            </c:numRef>
          </c:cat>
          <c:val>
            <c:numRef>
              <c:f>'Pry sch'!$C$45:$AO$45</c:f>
              <c:numCache>
                <c:formatCode>General</c:formatCode>
                <c:ptCount val="39"/>
                <c:pt idx="0">
                  <c:v>62.489888763427743</c:v>
                </c:pt>
                <c:pt idx="1">
                  <c:v>70.929860115051156</c:v>
                </c:pt>
                <c:pt idx="2">
                  <c:v>75.454772949218693</c:v>
                </c:pt>
                <c:pt idx="3">
                  <c:v>75.499839782714758</c:v>
                </c:pt>
                <c:pt idx="4">
                  <c:v>68.68962860107419</c:v>
                </c:pt>
                <c:pt idx="5">
                  <c:v>76.199440956115652</c:v>
                </c:pt>
                <c:pt idx="6">
                  <c:v>71.816711425781222</c:v>
                </c:pt>
                <c:pt idx="7">
                  <c:v>75.000002543131501</c:v>
                </c:pt>
                <c:pt idx="8">
                  <c:v>67.392980575561495</c:v>
                </c:pt>
                <c:pt idx="9">
                  <c:v>65.351309776306181</c:v>
                </c:pt>
                <c:pt idx="10">
                  <c:v>65.401842117309542</c:v>
                </c:pt>
                <c:pt idx="11">
                  <c:v>66.716753959655776</c:v>
                </c:pt>
                <c:pt idx="12">
                  <c:v>76.243553161621094</c:v>
                </c:pt>
                <c:pt idx="13">
                  <c:v>77.986278533935533</c:v>
                </c:pt>
                <c:pt idx="14">
                  <c:v>79.371542612711607</c:v>
                </c:pt>
                <c:pt idx="15">
                  <c:v>78.421437581380204</c:v>
                </c:pt>
                <c:pt idx="16">
                  <c:v>76.482549031575573</c:v>
                </c:pt>
                <c:pt idx="17">
                  <c:v>78.575580596923857</c:v>
                </c:pt>
                <c:pt idx="18">
                  <c:v>76.574874877929645</c:v>
                </c:pt>
                <c:pt idx="19">
                  <c:v>90.264648437499972</c:v>
                </c:pt>
                <c:pt idx="20">
                  <c:v>89.661019134521567</c:v>
                </c:pt>
                <c:pt idx="21">
                  <c:v>85.716543197631822</c:v>
                </c:pt>
                <c:pt idx="22">
                  <c:v>90.310844421386705</c:v>
                </c:pt>
                <c:pt idx="23">
                  <c:v>90.682355244954422</c:v>
                </c:pt>
                <c:pt idx="24">
                  <c:v>92.237663269043026</c:v>
                </c:pt>
                <c:pt idx="25">
                  <c:v>93.355929056803276</c:v>
                </c:pt>
                <c:pt idx="26">
                  <c:v>93.848304748535099</c:v>
                </c:pt>
                <c:pt idx="27">
                  <c:v>93.244669596354171</c:v>
                </c:pt>
                <c:pt idx="28">
                  <c:v>91.733146667480568</c:v>
                </c:pt>
                <c:pt idx="29">
                  <c:v>92.935747146606403</c:v>
                </c:pt>
                <c:pt idx="30">
                  <c:v>84.390846252441406</c:v>
                </c:pt>
                <c:pt idx="31">
                  <c:v>97.831275939941392</c:v>
                </c:pt>
                <c:pt idx="32">
                  <c:v>99.23173713684082</c:v>
                </c:pt>
                <c:pt idx="33">
                  <c:v>100.23584938049299</c:v>
                </c:pt>
                <c:pt idx="34">
                  <c:v>94.882925033569421</c:v>
                </c:pt>
                <c:pt idx="35">
                  <c:v>101.74254417419432</c:v>
                </c:pt>
                <c:pt idx="36">
                  <c:v>98.690585327148497</c:v>
                </c:pt>
                <c:pt idx="37">
                  <c:v>107.59214019775401</c:v>
                </c:pt>
                <c:pt idx="38">
                  <c:v>101.351921081543</c:v>
                </c:pt>
              </c:numCache>
            </c:numRef>
          </c:val>
          <c:smooth val="0"/>
          <c:extLst>
            <c:ext xmlns:c16="http://schemas.microsoft.com/office/drawing/2014/chart" uri="{C3380CC4-5D6E-409C-BE32-E72D297353CC}">
              <c16:uniqueId val="{00000004-EA5B-46EF-8B90-810034833393}"/>
            </c:ext>
          </c:extLst>
        </c:ser>
        <c:dLbls>
          <c:showLegendKey val="0"/>
          <c:showVal val="0"/>
          <c:showCatName val="0"/>
          <c:showSerName val="0"/>
          <c:showPercent val="0"/>
          <c:showBubbleSize val="0"/>
        </c:dLbls>
        <c:smooth val="0"/>
        <c:axId val="558666352"/>
        <c:axId val="558666744"/>
      </c:lineChart>
      <c:catAx>
        <c:axId val="5586663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NG"/>
          </a:p>
        </c:txPr>
        <c:crossAx val="558666744"/>
        <c:crosses val="autoZero"/>
        <c:auto val="1"/>
        <c:lblAlgn val="ctr"/>
        <c:lblOffset val="100"/>
        <c:noMultiLvlLbl val="0"/>
      </c:catAx>
      <c:valAx>
        <c:axId val="55866674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NG"/>
          </a:p>
        </c:txPr>
        <c:crossAx val="558666352"/>
        <c:crosses val="autoZero"/>
        <c:crossBetween val="between"/>
      </c:valAx>
      <c:spPr>
        <a:noFill/>
        <a:ln>
          <a:noFill/>
        </a:ln>
        <a:effectLst/>
      </c:spPr>
    </c:plotArea>
    <c:legend>
      <c:legendPos val="b"/>
      <c:layout>
        <c:manualLayout>
          <c:xMode val="edge"/>
          <c:yMode val="edge"/>
          <c:x val="2.179860690490612E-2"/>
          <c:y val="0.93923498533271577"/>
          <c:w val="0.94355054616632084"/>
          <c:h val="4.0366875096495294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NG"/>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NG"/>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4.8807395091549806E-2"/>
          <c:y val="5.0627072778693369E-2"/>
          <c:w val="0.94387868183143775"/>
          <c:h val="0.72077543615871542"/>
        </c:manualLayout>
      </c:layout>
      <c:bar3DChart>
        <c:barDir val="col"/>
        <c:grouping val="clustered"/>
        <c:varyColors val="0"/>
        <c:ser>
          <c:idx val="0"/>
          <c:order val="0"/>
          <c:tx>
            <c:strRef>
              <c:f>'Out of school'!$B$57</c:f>
              <c:strCache>
                <c:ptCount val="1"/>
                <c:pt idx="0">
                  <c:v>Out of School</c:v>
                </c:pt>
              </c:strCache>
            </c:strRef>
          </c:tx>
          <c:spPr>
            <a:solidFill>
              <a:schemeClr val="accent1"/>
            </a:solidFill>
            <a:ln>
              <a:noFill/>
            </a:ln>
            <a:effectLst/>
            <a:sp3d/>
          </c:spPr>
          <c:invertIfNegative val="0"/>
          <c:cat>
            <c:strRef>
              <c:f>'Out of school'!$A$58:$A$62</c:f>
              <c:strCache>
                <c:ptCount val="5"/>
                <c:pt idx="0">
                  <c:v>WAMZ(excluding Nigeria)</c:v>
                </c:pt>
                <c:pt idx="1">
                  <c:v>UEMOA</c:v>
                </c:pt>
                <c:pt idx="2">
                  <c:v>West Africa</c:v>
                </c:pt>
                <c:pt idx="3">
                  <c:v>Nigeria</c:v>
                </c:pt>
                <c:pt idx="4">
                  <c:v>WAMZ</c:v>
                </c:pt>
              </c:strCache>
            </c:strRef>
          </c:cat>
          <c:val>
            <c:numRef>
              <c:f>'Out of school'!$B$58:$B$62</c:f>
              <c:numCache>
                <c:formatCode>General</c:formatCode>
                <c:ptCount val="5"/>
                <c:pt idx="0">
                  <c:v>21.217388407571452</c:v>
                </c:pt>
                <c:pt idx="1">
                  <c:v>22.830133256514873</c:v>
                </c:pt>
                <c:pt idx="2">
                  <c:v>24.581875503747554</c:v>
                </c:pt>
                <c:pt idx="3">
                  <c:v>34.0512084960938</c:v>
                </c:pt>
                <c:pt idx="4">
                  <c:v>28.085359998212937</c:v>
                </c:pt>
              </c:numCache>
            </c:numRef>
          </c:val>
          <c:extLst>
            <c:ext xmlns:c16="http://schemas.microsoft.com/office/drawing/2014/chart" uri="{C3380CC4-5D6E-409C-BE32-E72D297353CC}">
              <c16:uniqueId val="{00000000-D587-4262-B6BF-3710704E5559}"/>
            </c:ext>
          </c:extLst>
        </c:ser>
        <c:dLbls>
          <c:showLegendKey val="0"/>
          <c:showVal val="0"/>
          <c:showCatName val="0"/>
          <c:showSerName val="0"/>
          <c:showPercent val="0"/>
          <c:showBubbleSize val="0"/>
        </c:dLbls>
        <c:gapWidth val="150"/>
        <c:shape val="box"/>
        <c:axId val="558667528"/>
        <c:axId val="558667920"/>
        <c:axId val="0"/>
      </c:bar3DChart>
      <c:catAx>
        <c:axId val="55866752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NG"/>
          </a:p>
        </c:txPr>
        <c:crossAx val="558667920"/>
        <c:crosses val="autoZero"/>
        <c:auto val="1"/>
        <c:lblAlgn val="ctr"/>
        <c:lblOffset val="100"/>
        <c:noMultiLvlLbl val="0"/>
      </c:catAx>
      <c:valAx>
        <c:axId val="5586679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NG"/>
          </a:p>
        </c:txPr>
        <c:crossAx val="55866752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NG"/>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G"/>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A6ED0D-32A6-4392-B59B-B427386BEB52}" type="datetimeFigureOut">
              <a:rPr lang="en-NG" smtClean="0"/>
              <a:t>29/07/2020</a:t>
            </a:fld>
            <a:endParaRPr lang="en-NG"/>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N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G"/>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G"/>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B35A36-0BE3-4836-82D2-DEE0026B9348}" type="slidenum">
              <a:rPr lang="en-NG" smtClean="0"/>
              <a:t>‹#›</a:t>
            </a:fld>
            <a:endParaRPr lang="en-NG"/>
          </a:p>
        </p:txBody>
      </p:sp>
    </p:spTree>
    <p:extLst>
      <p:ext uri="{BB962C8B-B14F-4D97-AF65-F5344CB8AC3E}">
        <p14:creationId xmlns:p14="http://schemas.microsoft.com/office/powerpoint/2010/main" val="21845128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6943EF3-E82E-4563-8400-7AAFFA56AF0E}" type="slidenum">
              <a:rPr lang="en-US" smtClean="0"/>
              <a:t>3</a:t>
            </a:fld>
            <a:endParaRPr lang="en-US"/>
          </a:p>
        </p:txBody>
      </p:sp>
    </p:spTree>
    <p:extLst>
      <p:ext uri="{BB962C8B-B14F-4D97-AF65-F5344CB8AC3E}">
        <p14:creationId xmlns:p14="http://schemas.microsoft.com/office/powerpoint/2010/main" val="39208681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CA52A8DB-60C0-476F-9029-5CEF56777F7C}" type="datetimeFigureOut">
              <a:rPr lang="en-US" smtClean="0"/>
              <a:pPr/>
              <a:t>7/29/2020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1BA6B61-2E08-4492-9B7D-528BEF9E432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wheel spokes="8"/>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A52A8DB-60C0-476F-9029-5CEF56777F7C}" type="datetimeFigureOut">
              <a:rPr lang="en-US" smtClean="0"/>
              <a:pPr/>
              <a:t>7/29/2020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BA6B61-2E08-4492-9B7D-528BEF9E432C}" type="slidenum">
              <a:rPr lang="en-US" smtClean="0"/>
              <a:pPr/>
              <a:t>‹#›</a:t>
            </a:fld>
            <a:endParaRPr lang="en-US"/>
          </a:p>
        </p:txBody>
      </p:sp>
    </p:spTree>
  </p:cSld>
  <p:clrMapOvr>
    <a:masterClrMapping/>
  </p:clrMapOvr>
  <p:transition>
    <p:wheel spokes="8"/>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A52A8DB-60C0-476F-9029-5CEF56777F7C}" type="datetimeFigureOut">
              <a:rPr lang="en-US" smtClean="0"/>
              <a:pPr/>
              <a:t>7/29/2020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BA6B61-2E08-4492-9B7D-528BEF9E432C}" type="slidenum">
              <a:rPr lang="en-US" smtClean="0"/>
              <a:pPr/>
              <a:t>‹#›</a:t>
            </a:fld>
            <a:endParaRPr lang="en-US"/>
          </a:p>
        </p:txBody>
      </p:sp>
    </p:spTree>
  </p:cSld>
  <p:clrMapOvr>
    <a:masterClrMapping/>
  </p:clrMapOvr>
  <p:transition>
    <p:wheel spokes="8"/>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A52A8DB-60C0-476F-9029-5CEF56777F7C}" type="datetimeFigureOut">
              <a:rPr lang="en-US" smtClean="0"/>
              <a:pPr/>
              <a:t>7/29/2020</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C1BA6B61-2E08-4492-9B7D-528BEF9E432C}" type="slidenum">
              <a:rPr lang="en-US" smtClean="0"/>
              <a:pPr/>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22460468"/>
      </p:ext>
    </p:extLst>
  </p:cSld>
  <p:clrMapOvr>
    <a:masterClrMapping/>
  </p:clrMapOvr>
  <p:transition>
    <p:wheel spokes="8"/>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52A8DB-60C0-476F-9029-5CEF56777F7C}" type="datetimeFigureOut">
              <a:rPr lang="en-US" smtClean="0"/>
              <a:pPr/>
              <a:t>7/29/2020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BA6B61-2E08-4492-9B7D-528BEF9E432C}" type="slidenum">
              <a:rPr lang="en-US" smtClean="0"/>
              <a:pPr/>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00718056"/>
      </p:ext>
    </p:extLst>
  </p:cSld>
  <p:clrMapOvr>
    <a:masterClrMapping/>
  </p:clrMapOvr>
  <p:transition>
    <p:wheel spokes="8"/>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52A8DB-60C0-476F-9029-5CEF56777F7C}" type="datetimeFigureOut">
              <a:rPr lang="en-US" smtClean="0"/>
              <a:pPr/>
              <a:t>7/29/2020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BA6B61-2E08-4492-9B7D-528BEF9E432C}" type="slidenum">
              <a:rPr lang="en-US" smtClean="0"/>
              <a:pPr/>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85692689"/>
      </p:ext>
    </p:extLst>
  </p:cSld>
  <p:clrMapOvr>
    <a:masterClrMapping/>
  </p:clrMapOvr>
  <p:transition>
    <p:wheel spokes="8"/>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52A8DB-60C0-476F-9029-5CEF56777F7C}" type="datetimeFigureOut">
              <a:rPr lang="en-US" smtClean="0"/>
              <a:pPr/>
              <a:t>7/29/2020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BA6B61-2E08-4492-9B7D-528BEF9E432C}" type="slidenum">
              <a:rPr lang="en-US" smtClean="0"/>
              <a:pPr/>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14631172"/>
      </p:ext>
    </p:extLst>
  </p:cSld>
  <p:clrMapOvr>
    <a:masterClrMapping/>
  </p:clrMapOvr>
  <p:transition>
    <p:wheel spokes="8"/>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A52A8DB-60C0-476F-9029-5CEF56777F7C}" type="datetimeFigureOut">
              <a:rPr lang="en-US" smtClean="0"/>
              <a:pPr/>
              <a:t>7/29/2020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BA6B61-2E08-4492-9B7D-528BEF9E432C}" type="slidenum">
              <a:rPr lang="en-US" smtClean="0"/>
              <a:pPr/>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35928437"/>
      </p:ext>
    </p:extLst>
  </p:cSld>
  <p:clrMapOvr>
    <a:masterClrMapping/>
  </p:clrMapOvr>
  <p:transition>
    <p:wheel spokes="8"/>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A52A8DB-60C0-476F-9029-5CEF56777F7C}" type="datetimeFigureOut">
              <a:rPr lang="en-US" smtClean="0"/>
              <a:pPr/>
              <a:t>7/29/2020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BA6B61-2E08-4492-9B7D-528BEF9E432C}" type="slidenum">
              <a:rPr lang="en-US" smtClean="0"/>
              <a:pPr/>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64407670"/>
      </p:ext>
    </p:extLst>
  </p:cSld>
  <p:clrMapOvr>
    <a:masterClrMapping/>
  </p:clrMapOvr>
  <p:transition>
    <p:wheel spokes="8"/>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52A8DB-60C0-476F-9029-5CEF56777F7C}" type="datetimeFigureOut">
              <a:rPr lang="en-US" smtClean="0"/>
              <a:pPr/>
              <a:t>7/29/2020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BA6B61-2E08-4492-9B7D-528BEF9E432C}" type="slidenum">
              <a:rPr lang="en-US" smtClean="0"/>
              <a:pPr/>
              <a:t>‹#›</a:t>
            </a:fld>
            <a:endParaRPr lang="en-US"/>
          </a:p>
        </p:txBody>
      </p:sp>
    </p:spTree>
    <p:extLst>
      <p:ext uri="{BB962C8B-B14F-4D97-AF65-F5344CB8AC3E}">
        <p14:creationId xmlns:p14="http://schemas.microsoft.com/office/powerpoint/2010/main" val="3034928538"/>
      </p:ext>
    </p:extLst>
  </p:cSld>
  <p:clrMapOvr>
    <a:masterClrMapping/>
  </p:clrMapOvr>
  <p:transition>
    <p:wheel spokes="8"/>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52A8DB-60C0-476F-9029-5CEF56777F7C}" type="datetimeFigureOut">
              <a:rPr lang="en-US" smtClean="0"/>
              <a:pPr/>
              <a:t>7/29/2020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BA6B61-2E08-4492-9B7D-528BEF9E432C}" type="slidenum">
              <a:rPr lang="en-US" smtClean="0"/>
              <a:pPr/>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97173121"/>
      </p:ext>
    </p:extLst>
  </p:cSld>
  <p:clrMapOvr>
    <a:masterClrMapping/>
  </p:clrMapOvr>
  <p:transition>
    <p:wheel spokes="8"/>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A52A8DB-60C0-476F-9029-5CEF56777F7C}" type="datetimeFigureOut">
              <a:rPr lang="en-US" smtClean="0"/>
              <a:pPr/>
              <a:t>7/29/2020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BA6B61-2E08-4492-9B7D-528BEF9E432C}" type="slidenum">
              <a:rPr lang="en-US" smtClean="0"/>
              <a:pPr/>
              <a:t>‹#›</a:t>
            </a:fld>
            <a:endParaRPr lang="en-US"/>
          </a:p>
        </p:txBody>
      </p:sp>
    </p:spTree>
  </p:cSld>
  <p:clrMapOvr>
    <a:masterClrMapping/>
  </p:clrMapOvr>
  <p:transition>
    <p:wheel spokes="8"/>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CA52A8DB-60C0-476F-9029-5CEF56777F7C}" type="datetimeFigureOut">
              <a:rPr lang="en-US" smtClean="0"/>
              <a:pPr/>
              <a:t>7/29/2020</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C1BA6B61-2E08-4492-9B7D-528BEF9E432C}" type="slidenum">
              <a:rPr lang="en-US" smtClean="0"/>
              <a:pPr/>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35822026"/>
      </p:ext>
    </p:extLst>
  </p:cSld>
  <p:clrMapOvr>
    <a:masterClrMapping/>
  </p:clrMapOvr>
  <p:transition>
    <p:wheel spokes="8"/>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52A8DB-60C0-476F-9029-5CEF56777F7C}" type="datetimeFigureOut">
              <a:rPr lang="en-US" smtClean="0"/>
              <a:pPr/>
              <a:t>7/29/2020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BA6B61-2E08-4492-9B7D-528BEF9E432C}" type="slidenum">
              <a:rPr lang="en-US" smtClean="0"/>
              <a:pPr/>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45541025"/>
      </p:ext>
    </p:extLst>
  </p:cSld>
  <p:clrMapOvr>
    <a:masterClrMapping/>
  </p:clrMapOvr>
  <p:transition>
    <p:wheel spokes="8"/>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52A8DB-60C0-476F-9029-5CEF56777F7C}" type="datetimeFigureOut">
              <a:rPr lang="en-US" smtClean="0"/>
              <a:pPr/>
              <a:t>7/29/2020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BA6B61-2E08-4492-9B7D-528BEF9E432C}" type="slidenum">
              <a:rPr lang="en-US" smtClean="0"/>
              <a:pPr/>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62835677"/>
      </p:ext>
    </p:extLst>
  </p:cSld>
  <p:clrMapOvr>
    <a:masterClrMapping/>
  </p:clrMapOvr>
  <p:transition>
    <p:wheel spokes="8"/>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CA52A8DB-60C0-476F-9029-5CEF56777F7C}" type="datetimeFigureOut">
              <a:rPr lang="en-US" smtClean="0"/>
              <a:pPr/>
              <a:t>7/29/2020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BA6B61-2E08-4492-9B7D-528BEF9E432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wheel spokes="8"/>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a:t>Click to edit Master title style</a:t>
            </a:r>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A52A8DB-60C0-476F-9029-5CEF56777F7C}" type="datetimeFigureOut">
              <a:rPr lang="en-US" smtClean="0"/>
              <a:pPr/>
              <a:t>7/29/2020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BA6B61-2E08-4492-9B7D-528BEF9E432C}" type="slidenum">
              <a:rPr lang="en-US" smtClean="0"/>
              <a:pPr/>
              <a:t>‹#›</a:t>
            </a:fld>
            <a:endParaRPr lang="en-US"/>
          </a:p>
        </p:txBody>
      </p:sp>
    </p:spTree>
  </p:cSld>
  <p:clrMapOvr>
    <a:masterClrMapping/>
  </p:clrMapOvr>
  <p:transition>
    <p:wheel spokes="8"/>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CA52A8DB-60C0-476F-9029-5CEF56777F7C}" type="datetimeFigureOut">
              <a:rPr lang="en-US" smtClean="0"/>
              <a:pPr/>
              <a:t>7/29/2020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BA6B61-2E08-4492-9B7D-528BEF9E432C}" type="slidenum">
              <a:rPr lang="en-US" smtClean="0"/>
              <a:pPr/>
              <a:t>‹#›</a:t>
            </a:fld>
            <a:endParaRPr lang="en-US"/>
          </a:p>
        </p:txBody>
      </p:sp>
    </p:spTree>
  </p:cSld>
  <p:clrMapOvr>
    <a:masterClrMapping/>
  </p:clrMapOvr>
  <p:transition>
    <p:wheel spokes="8"/>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CA52A8DB-60C0-476F-9029-5CEF56777F7C}" type="datetimeFigureOut">
              <a:rPr lang="en-US" smtClean="0"/>
              <a:pPr/>
              <a:t>7/29/2020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BA6B61-2E08-4492-9B7D-528BEF9E432C}" type="slidenum">
              <a:rPr lang="en-US" smtClean="0"/>
              <a:pPr/>
              <a:t>‹#›</a:t>
            </a:fld>
            <a:endParaRPr lang="en-US"/>
          </a:p>
        </p:txBody>
      </p:sp>
    </p:spTree>
  </p:cSld>
  <p:clrMapOvr>
    <a:masterClrMapping/>
  </p:clrMapOvr>
  <p:transition>
    <p:wheel spokes="8"/>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52A8DB-60C0-476F-9029-5CEF56777F7C}" type="datetimeFigureOut">
              <a:rPr lang="en-US" smtClean="0"/>
              <a:pPr/>
              <a:t>7/29/2020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BA6B61-2E08-4492-9B7D-528BEF9E432C}" type="slidenum">
              <a:rPr lang="en-US" smtClean="0"/>
              <a:pPr/>
              <a:t>‹#›</a:t>
            </a:fld>
            <a:endParaRPr lang="en-US"/>
          </a:p>
        </p:txBody>
      </p:sp>
    </p:spTree>
  </p:cSld>
  <p:clrMapOvr>
    <a:masterClrMapping/>
  </p:clrMapOvr>
  <p:transition>
    <p:wheel spokes="8"/>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A52A8DB-60C0-476F-9029-5CEF56777F7C}" type="datetimeFigureOut">
              <a:rPr lang="en-US" smtClean="0"/>
              <a:pPr/>
              <a:t>7/29/2020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BA6B61-2E08-4492-9B7D-528BEF9E432C}" type="slidenum">
              <a:rPr lang="en-US" smtClean="0"/>
              <a:pPr/>
              <a:t>‹#›</a:t>
            </a:fld>
            <a:endParaRPr lang="en-US"/>
          </a:p>
        </p:txBody>
      </p:sp>
    </p:spTree>
  </p:cSld>
  <p:clrMapOvr>
    <a:masterClrMapping/>
  </p:clrMapOvr>
  <p:transition>
    <p:wheel spokes="8"/>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CA52A8DB-60C0-476F-9029-5CEF56777F7C}" type="datetimeFigureOut">
              <a:rPr lang="en-US" smtClean="0"/>
              <a:pPr/>
              <a:t>7/29/2020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69600" y="6356351"/>
            <a:ext cx="812800" cy="365125"/>
          </a:xfrm>
        </p:spPr>
        <p:txBody>
          <a:bodyPr/>
          <a:lstStyle/>
          <a:p>
            <a:fld id="{C1BA6B61-2E08-4492-9B7D-528BEF9E432C}" type="slidenum">
              <a:rPr lang="en-US" smtClean="0"/>
              <a:pPr/>
              <a:t>‹#›</a:t>
            </a:fld>
            <a:endParaRPr lang="en-US"/>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Tree>
  </p:cSld>
  <p:clrMapOvr>
    <a:masterClrMapping/>
  </p:clrMapOvr>
  <p:transition>
    <p:wheel spokes="8"/>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A52A8DB-60C0-476F-9029-5CEF56777F7C}" type="datetimeFigureOut">
              <a:rPr lang="en-US" smtClean="0"/>
              <a:pPr/>
              <a:t>7/29/2020</a:t>
            </a:fld>
            <a:endParaRPr lang="en-US"/>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1BA6B61-2E08-4492-9B7D-528BEF9E432C}" type="slidenum">
              <a:rPr lang="en-US" smtClean="0"/>
              <a:pPr/>
              <a:t>‹#›</a:t>
            </a:fld>
            <a:endParaRPr lang="en-US"/>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wheel spokes="8"/>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CA52A8DB-60C0-476F-9029-5CEF56777F7C}" type="datetimeFigureOut">
              <a:rPr lang="en-US" smtClean="0"/>
              <a:pPr/>
              <a:t>7/29/2020</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C1BA6B61-2E08-4492-9B7D-528BEF9E432C}" type="slidenum">
              <a:rPr lang="en-US" smtClean="0"/>
              <a:pPr/>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2540549"/>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p:wheel spokes="8"/>
  </p:transition>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647700"/>
            <a:ext cx="9982200" cy="2057400"/>
          </a:xfrm>
        </p:spPr>
        <p:txBody>
          <a:bodyPr>
            <a:normAutofit/>
          </a:bodyPr>
          <a:lstStyle/>
          <a:p>
            <a:pPr algn="ctr"/>
            <a:r>
              <a:rPr lang="en-GB" sz="3200" b="1" dirty="0"/>
              <a:t>Human Capital Dynamics, Demographic Dividend and Economic Growth in West Africa</a:t>
            </a:r>
            <a:endParaRPr lang="en-US" sz="3200" dirty="0"/>
          </a:p>
        </p:txBody>
      </p:sp>
      <p:sp>
        <p:nvSpPr>
          <p:cNvPr id="4" name="Subtitle 2">
            <a:extLst>
              <a:ext uri="{FF2B5EF4-FFF2-40B4-BE49-F238E27FC236}">
                <a16:creationId xmlns:a16="http://schemas.microsoft.com/office/drawing/2014/main" id="{99038C15-B02E-439E-B046-FA86B3FDE286}"/>
              </a:ext>
            </a:extLst>
          </p:cNvPr>
          <p:cNvSpPr txBox="1">
            <a:spLocks/>
          </p:cNvSpPr>
          <p:nvPr/>
        </p:nvSpPr>
        <p:spPr>
          <a:xfrm>
            <a:off x="3276600" y="3581400"/>
            <a:ext cx="6019800" cy="1676400"/>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ctr">
              <a:lnSpc>
                <a:spcPct val="115000"/>
              </a:lnSpc>
              <a:spcAft>
                <a:spcPts val="800"/>
              </a:spcAft>
            </a:pPr>
            <a:r>
              <a:rPr lang="en-GB" sz="2400" b="1" cap="none" dirty="0">
                <a:ea typeface="Calibri" panose="020F0502020204030204" pitchFamily="34" charset="0"/>
                <a:cs typeface="Times New Roman" panose="02020603050405020304" pitchFamily="18" charset="0"/>
              </a:rPr>
              <a:t>Olanrewaju Olaniyan, Noah Olasehinde, </a:t>
            </a:r>
            <a:r>
              <a:rPr lang="en-GB" sz="2400" b="1" cap="none" dirty="0" err="1">
                <a:ea typeface="Calibri" panose="020F0502020204030204" pitchFamily="34" charset="0"/>
                <a:cs typeface="Times New Roman" panose="02020603050405020304" pitchFamily="18" charset="0"/>
              </a:rPr>
              <a:t>Olabanji</a:t>
            </a:r>
            <a:r>
              <a:rPr lang="en-GB" sz="2400" b="1" cap="none" dirty="0">
                <a:ea typeface="Calibri" panose="020F0502020204030204" pitchFamily="34" charset="0"/>
                <a:cs typeface="Times New Roman" panose="02020603050405020304" pitchFamily="18" charset="0"/>
              </a:rPr>
              <a:t> </a:t>
            </a:r>
            <a:r>
              <a:rPr lang="en-GB" sz="2400" b="1" cap="none" dirty="0" err="1">
                <a:ea typeface="Calibri" panose="020F0502020204030204" pitchFamily="34" charset="0"/>
                <a:cs typeface="Times New Roman" panose="02020603050405020304" pitchFamily="18" charset="0"/>
              </a:rPr>
              <a:t>Awodumi</a:t>
            </a:r>
            <a:r>
              <a:rPr lang="en-GB" sz="2400" b="1" cap="none" dirty="0">
                <a:ea typeface="Calibri" panose="020F0502020204030204" pitchFamily="34" charset="0"/>
                <a:cs typeface="Times New Roman" panose="02020603050405020304" pitchFamily="18" charset="0"/>
              </a:rPr>
              <a:t>, </a:t>
            </a:r>
            <a:r>
              <a:rPr lang="en-GB" sz="2400" b="1" cap="none" dirty="0" err="1">
                <a:ea typeface="Calibri" panose="020F0502020204030204" pitchFamily="34" charset="0"/>
              </a:rPr>
              <a:t>Oyeteju</a:t>
            </a:r>
            <a:r>
              <a:rPr lang="en-GB" sz="2400" b="1" cap="none" dirty="0">
                <a:ea typeface="Calibri" panose="020F0502020204030204" pitchFamily="34" charset="0"/>
              </a:rPr>
              <a:t> </a:t>
            </a:r>
            <a:r>
              <a:rPr lang="en-GB" sz="2400" b="1" cap="none" dirty="0" err="1">
                <a:ea typeface="Calibri" panose="020F0502020204030204" pitchFamily="34" charset="0"/>
              </a:rPr>
              <a:t>Odufuwa</a:t>
            </a:r>
            <a:endParaRPr lang="en-US" sz="2400" b="1" cap="none" dirty="0">
              <a:ea typeface="Calibri" panose="020F0502020204030204" pitchFamily="34" charset="0"/>
            </a:endParaRPr>
          </a:p>
          <a:p>
            <a:pPr algn="ctr">
              <a:lnSpc>
                <a:spcPct val="115000"/>
              </a:lnSpc>
              <a:spcAft>
                <a:spcPts val="800"/>
              </a:spcAft>
            </a:pPr>
            <a:r>
              <a:rPr lang="en-US" i="1" cap="none" dirty="0">
                <a:solidFill>
                  <a:schemeClr val="tx1">
                    <a:lumMod val="95000"/>
                    <a:lumOff val="5000"/>
                  </a:schemeClr>
                </a:solidFill>
              </a:rPr>
              <a:t>Department of Economics, University of Ibadan, Nigeria</a:t>
            </a:r>
            <a:endParaRPr lang="en-GB" b="1" cap="none" dirty="0"/>
          </a:p>
          <a:p>
            <a:pPr algn="ctr"/>
            <a:endParaRPr lang="en-GB" b="1" dirty="0"/>
          </a:p>
          <a:p>
            <a:pPr algn="ctr"/>
            <a:endParaRPr lang="en-GB" b="1" dirty="0"/>
          </a:p>
          <a:p>
            <a:pPr lvl="8" algn="l"/>
            <a:endParaRPr lang="en-US" sz="2800" dirty="0">
              <a:solidFill>
                <a:schemeClr val="tx1">
                  <a:lumMod val="95000"/>
                  <a:lumOff val="5000"/>
                </a:schemeClr>
              </a:solidFill>
            </a:endParaRPr>
          </a:p>
        </p:txBody>
      </p:sp>
      <p:sp>
        <p:nvSpPr>
          <p:cNvPr id="5" name="Subtitle 2">
            <a:extLst>
              <a:ext uri="{FF2B5EF4-FFF2-40B4-BE49-F238E27FC236}">
                <a16:creationId xmlns:a16="http://schemas.microsoft.com/office/drawing/2014/main" id="{381BCD0F-02E4-458F-9477-81E5E3B55BB6}"/>
              </a:ext>
            </a:extLst>
          </p:cNvPr>
          <p:cNvSpPr txBox="1">
            <a:spLocks/>
          </p:cNvSpPr>
          <p:nvPr/>
        </p:nvSpPr>
        <p:spPr>
          <a:xfrm>
            <a:off x="2971800" y="5257800"/>
            <a:ext cx="6934200" cy="876300"/>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ctr"/>
            <a:r>
              <a:rPr lang="en-GB" sz="1400" dirty="0" err="1"/>
              <a:t>NTA</a:t>
            </a:r>
            <a:r>
              <a:rPr lang="en-GB" sz="1400" dirty="0"/>
              <a:t> Global Meeting on Population and the Generational Economy</a:t>
            </a:r>
          </a:p>
          <a:p>
            <a:pPr algn="ctr"/>
            <a:r>
              <a:rPr lang="en-GB" sz="1400" i="1" dirty="0"/>
              <a:t>05 </a:t>
            </a:r>
            <a:r>
              <a:rPr lang="en-GB" sz="1400" i="1" cap="none" dirty="0"/>
              <a:t>August </a:t>
            </a:r>
            <a:r>
              <a:rPr lang="en-GB" sz="1400" i="1" dirty="0"/>
              <a:t>2020</a:t>
            </a:r>
            <a:endParaRPr lang="en-US" sz="1400" i="1" dirty="0"/>
          </a:p>
        </p:txBody>
      </p:sp>
    </p:spTree>
  </p:cSld>
  <p:clrMapOvr>
    <a:masterClrMapping/>
  </p:clrMapOvr>
  <p:transition>
    <p:wheel spokes="8"/>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500" y="723900"/>
            <a:ext cx="11049000" cy="5410200"/>
          </a:xfrm>
        </p:spPr>
        <p:txBody>
          <a:bodyPr>
            <a:normAutofit/>
          </a:bodyPr>
          <a:lstStyle/>
          <a:p>
            <a:pPr marL="0" indent="0" algn="just">
              <a:lnSpc>
                <a:spcPct val="115000"/>
              </a:lnSpc>
              <a:spcAft>
                <a:spcPts val="800"/>
              </a:spcAft>
              <a:buNone/>
            </a:pPr>
            <a:r>
              <a:rPr lang="en-US" sz="2000" dirty="0">
                <a:latin typeface="Times New Roman" panose="02020603050405020304" pitchFamily="18" charset="0"/>
                <a:ea typeface="Calibri" panose="020F0502020204030204" pitchFamily="34" charset="0"/>
                <a:cs typeface="Times New Roman" panose="02020603050405020304" pitchFamily="18" charset="0"/>
              </a:rPr>
              <a:t>Accounting for demographic dividend (DD) (rather than working population), and differences across economic zones:   </a:t>
            </a:r>
          </a:p>
          <a:p>
            <a:pPr marL="984250" indent="-984250">
              <a:lnSpc>
                <a:spcPct val="115000"/>
              </a:lnSpc>
              <a:spcAft>
                <a:spcPts val="800"/>
              </a:spcAft>
              <a:buNone/>
            </a:pPr>
            <a:r>
              <a:rPr lang="en-US" sz="2000" dirty="0" err="1">
                <a:latin typeface="Times New Roman" panose="02020603050405020304" pitchFamily="18" charset="0"/>
                <a:ea typeface="Calibri" panose="020F0502020204030204" pitchFamily="34" charset="0"/>
                <a:cs typeface="Times New Roman" panose="02020603050405020304" pitchFamily="18" charset="0"/>
              </a:rPr>
              <a:t>GDPG</a:t>
            </a:r>
            <a:r>
              <a:rPr lang="en-US" sz="2000" dirty="0">
                <a:latin typeface="Times New Roman" panose="02020603050405020304" pitchFamily="18" charset="0"/>
                <a:ea typeface="Calibri" panose="020F0502020204030204" pitchFamily="34" charset="0"/>
                <a:cs typeface="Times New Roman" panose="02020603050405020304" pitchFamily="18" charset="0"/>
              </a:rPr>
              <a:t> = f(</a:t>
            </a:r>
            <a:r>
              <a:rPr lang="en-US" sz="2000" dirty="0" err="1">
                <a:latin typeface="Times New Roman" panose="02020603050405020304" pitchFamily="18" charset="0"/>
                <a:ea typeface="Calibri" panose="020F0502020204030204" pitchFamily="34" charset="0"/>
                <a:cs typeface="Times New Roman" panose="02020603050405020304" pitchFamily="18" charset="0"/>
              </a:rPr>
              <a:t>L_GDPG</a:t>
            </a:r>
            <a:r>
              <a:rPr lang="en-US" sz="2000" dirty="0">
                <a:latin typeface="Times New Roman" panose="02020603050405020304" pitchFamily="18" charset="0"/>
                <a:ea typeface="Calibri" panose="020F0502020204030204" pitchFamily="34" charset="0"/>
                <a:cs typeface="Times New Roman" panose="02020603050405020304" pitchFamily="18" charset="0"/>
              </a:rPr>
              <a:t>, DD,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TLFPR</a:t>
            </a:r>
            <a:r>
              <a:rPr lang="en-US" sz="2000" dirty="0">
                <a:latin typeface="Times New Roman" panose="02020603050405020304" pitchFamily="18" charset="0"/>
                <a:ea typeface="Calibri" panose="020F0502020204030204" pitchFamily="34" charset="0"/>
                <a:cs typeface="Times New Roman" panose="02020603050405020304" pitchFamily="18" charset="0"/>
              </a:rPr>
              <a:t>, LG, PG, KG, </a:t>
            </a:r>
            <a:r>
              <a:rPr lang="en-US" sz="2000" dirty="0" err="1">
                <a:latin typeface="Times New Roman" panose="02020603050405020304" pitchFamily="18" charset="0"/>
                <a:ea typeface="Calibri" panose="020F0502020204030204" pitchFamily="34" charset="0"/>
                <a:cs typeface="Times New Roman" panose="02020603050405020304" pitchFamily="18" charset="0"/>
              </a:rPr>
              <a:t>GLE</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TRD</a:t>
            </a:r>
            <a:r>
              <a:rPr lang="en-US" sz="2000" dirty="0">
                <a:latin typeface="Times New Roman" panose="02020603050405020304" pitchFamily="18" charset="0"/>
                <a:ea typeface="Calibri" panose="020F0502020204030204" pitchFamily="34" charset="0"/>
                <a:cs typeface="Times New Roman" panose="02020603050405020304" pitchFamily="18" charset="0"/>
              </a:rPr>
              <a:t>, EDU, </a:t>
            </a:r>
            <a:r>
              <a:rPr lang="en-US" sz="2000" dirty="0" err="1">
                <a:latin typeface="Times New Roman" panose="02020603050405020304" pitchFamily="18" charset="0"/>
                <a:ea typeface="Calibri" panose="020F0502020204030204" pitchFamily="34" charset="0"/>
                <a:cs typeface="Times New Roman" panose="02020603050405020304" pitchFamily="18" charset="0"/>
              </a:rPr>
              <a:t>HLT</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FLFPR</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AGR</a:t>
            </a:r>
            <a:r>
              <a:rPr lang="en-US" sz="2000" dirty="0">
                <a:latin typeface="Times New Roman" panose="02020603050405020304" pitchFamily="18" charset="0"/>
                <a:ea typeface="Calibri" panose="020F0502020204030204" pitchFamily="34" charset="0"/>
                <a:cs typeface="Times New Roman" panose="02020603050405020304" pitchFamily="18" charset="0"/>
              </a:rPr>
              <a:t>, HC, </a:t>
            </a:r>
            <a:r>
              <a:rPr lang="en-US" sz="2000" dirty="0" err="1">
                <a:latin typeface="Times New Roman" panose="02020603050405020304" pitchFamily="18" charset="0"/>
                <a:ea typeface="Calibri" panose="020F0502020204030204" pitchFamily="34" charset="0"/>
                <a:cs typeface="Times New Roman" panose="02020603050405020304" pitchFamily="18" charset="0"/>
              </a:rPr>
              <a:t>WAMZ</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UEMOA</a:t>
            </a:r>
            <a:r>
              <a:rPr lang="en-US" sz="2000" dirty="0">
                <a:latin typeface="Times New Roman" panose="02020603050405020304" pitchFamily="18" charset="0"/>
                <a:ea typeface="Calibri" panose="020F0502020204030204" pitchFamily="34" charset="0"/>
                <a:cs typeface="Times New Roman" panose="02020603050405020304" pitchFamily="18" charset="0"/>
              </a:rPr>
              <a:t>, Nigeria)…………3</a:t>
            </a:r>
          </a:p>
          <a:p>
            <a:r>
              <a:rPr lang="en-US" sz="2000" dirty="0">
                <a:latin typeface="Times New Roman" panose="02020603050405020304" pitchFamily="18" charset="0"/>
                <a:ea typeface="Calibri" panose="020F0502020204030204" pitchFamily="34" charset="0"/>
              </a:rPr>
              <a:t>The panel form of equation 3 is specified for the baseline model and model with other economic variables respectively:</a:t>
            </a:r>
          </a:p>
          <a:p>
            <a:endParaRPr lang="en-US" sz="1800" dirty="0">
              <a:latin typeface="Times New Roman" panose="02020603050405020304" pitchFamily="18" charset="0"/>
            </a:endParaRPr>
          </a:p>
          <a:p>
            <a:pPr marL="0" indent="0" algn="just">
              <a:spcAft>
                <a:spcPts val="800"/>
              </a:spcAft>
              <a:buNone/>
            </a:pPr>
            <a:r>
              <a:rPr lang="en-US" sz="2000" dirty="0" err="1">
                <a:latin typeface="Times New Roman" panose="02020603050405020304" pitchFamily="18" charset="0"/>
                <a:ea typeface="Calibri" panose="020F0502020204030204" pitchFamily="34" charset="0"/>
                <a:cs typeface="Times New Roman" panose="02020603050405020304" pitchFamily="18" charset="0"/>
              </a:rPr>
              <a:t>GDPG</a:t>
            </a:r>
            <a:r>
              <a:rPr lang="en-US" sz="2000" baseline="-25000" dirty="0" err="1">
                <a:latin typeface="Times New Roman" panose="02020603050405020304" pitchFamily="18" charset="0"/>
                <a:ea typeface="Calibri" panose="020F0502020204030204" pitchFamily="34" charset="0"/>
                <a:cs typeface="Times New Roman" panose="02020603050405020304" pitchFamily="18" charset="0"/>
              </a:rPr>
              <a:t>it</a:t>
            </a:r>
            <a:r>
              <a:rPr lang="en-US" sz="2000" dirty="0">
                <a:latin typeface="Times New Roman" panose="02020603050405020304" pitchFamily="18" charset="0"/>
                <a:ea typeface="Calibri" panose="020F0502020204030204" pitchFamily="34" charset="0"/>
                <a:cs typeface="Times New Roman" panose="02020603050405020304" pitchFamily="18" charset="0"/>
              </a:rPr>
              <a:t> = β</a:t>
            </a:r>
            <a:r>
              <a:rPr lang="en-US" sz="2000" baseline="-25000" dirty="0">
                <a:latin typeface="Times New Roman" panose="02020603050405020304" pitchFamily="18" charset="0"/>
                <a:ea typeface="Calibri" panose="020F0502020204030204" pitchFamily="34" charset="0"/>
                <a:cs typeface="Times New Roman" panose="02020603050405020304" pitchFamily="18" charset="0"/>
              </a:rPr>
              <a:t>0</a:t>
            </a:r>
            <a:r>
              <a:rPr lang="en-US" sz="2000" dirty="0">
                <a:latin typeface="Times New Roman" panose="02020603050405020304" pitchFamily="18" charset="0"/>
                <a:ea typeface="Calibri" panose="020F0502020204030204" pitchFamily="34" charset="0"/>
                <a:cs typeface="Times New Roman" panose="02020603050405020304" pitchFamily="18" charset="0"/>
              </a:rPr>
              <a:t> + β</a:t>
            </a:r>
            <a:r>
              <a:rPr lang="en-US" sz="2000" baseline="-25000" dirty="0" err="1">
                <a:latin typeface="Times New Roman" panose="02020603050405020304" pitchFamily="18" charset="0"/>
                <a:ea typeface="Calibri" panose="020F0502020204030204" pitchFamily="34" charset="0"/>
                <a:cs typeface="Times New Roman" panose="02020603050405020304" pitchFamily="18" charset="0"/>
              </a:rPr>
              <a:t>1</a:t>
            </a:r>
            <a:r>
              <a:rPr lang="en-US" sz="2000" dirty="0" err="1">
                <a:latin typeface="Times New Roman" panose="02020603050405020304" pitchFamily="18" charset="0"/>
                <a:ea typeface="Calibri" panose="020F0502020204030204" pitchFamily="34" charset="0"/>
                <a:cs typeface="Times New Roman" panose="02020603050405020304" pitchFamily="18" charset="0"/>
              </a:rPr>
              <a:t>L_GDPG</a:t>
            </a:r>
            <a:r>
              <a:rPr lang="en-US" sz="2000" baseline="-25000" dirty="0" err="1">
                <a:latin typeface="Times New Roman" panose="02020603050405020304" pitchFamily="18" charset="0"/>
                <a:ea typeface="Calibri" panose="020F0502020204030204" pitchFamily="34" charset="0"/>
                <a:cs typeface="Times New Roman" panose="02020603050405020304" pitchFamily="18" charset="0"/>
              </a:rPr>
              <a:t>it</a:t>
            </a:r>
            <a:r>
              <a:rPr lang="en-US" sz="2000" baseline="-25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a:latin typeface="Times New Roman" panose="02020603050405020304" pitchFamily="18" charset="0"/>
                <a:ea typeface="Calibri" panose="020F0502020204030204" pitchFamily="34" charset="0"/>
                <a:cs typeface="Times New Roman" panose="02020603050405020304" pitchFamily="18" charset="0"/>
              </a:rPr>
              <a:t> β</a:t>
            </a:r>
            <a:r>
              <a:rPr lang="en-US" sz="2000" baseline="-25000" dirty="0">
                <a:latin typeface="Times New Roman" panose="02020603050405020304" pitchFamily="18" charset="0"/>
                <a:ea typeface="Calibri" panose="020F0502020204030204" pitchFamily="34" charset="0"/>
                <a:cs typeface="Times New Roman" panose="02020603050405020304" pitchFamily="18" charset="0"/>
              </a:rPr>
              <a:t>2</a:t>
            </a:r>
            <a:r>
              <a:rPr lang="en-US" sz="2000" dirty="0">
                <a:latin typeface="Times New Roman" panose="02020603050405020304" pitchFamily="18" charset="0"/>
                <a:ea typeface="Calibri" panose="020F0502020204030204" pitchFamily="34" charset="0"/>
                <a:cs typeface="Times New Roman" panose="02020603050405020304" pitchFamily="18" charset="0"/>
              </a:rPr>
              <a:t>DD</a:t>
            </a:r>
            <a:r>
              <a:rPr lang="en-US" sz="2000" baseline="-25000" dirty="0">
                <a:latin typeface="Times New Roman" panose="02020603050405020304" pitchFamily="18" charset="0"/>
                <a:ea typeface="Calibri" panose="020F0502020204030204" pitchFamily="34" charset="0"/>
                <a:cs typeface="Times New Roman" panose="02020603050405020304" pitchFamily="18" charset="0"/>
              </a:rPr>
              <a:t>it</a:t>
            </a:r>
            <a:r>
              <a:rPr lang="en-US" sz="2000" dirty="0">
                <a:latin typeface="Times New Roman" panose="02020603050405020304" pitchFamily="18" charset="0"/>
                <a:ea typeface="Calibri" panose="020F0502020204030204" pitchFamily="34" charset="0"/>
                <a:cs typeface="Times New Roman" panose="02020603050405020304" pitchFamily="18" charset="0"/>
              </a:rPr>
              <a:t> + β</a:t>
            </a:r>
            <a:r>
              <a:rPr lang="en-US" sz="2000" baseline="-25000" dirty="0">
                <a:latin typeface="Times New Roman" panose="02020603050405020304" pitchFamily="18" charset="0"/>
                <a:ea typeface="Calibri" panose="020F0502020204030204" pitchFamily="34" charset="0"/>
                <a:cs typeface="Times New Roman" panose="02020603050405020304" pitchFamily="18" charset="0"/>
              </a:rPr>
              <a:t>3</a:t>
            </a:r>
            <a:r>
              <a:rPr lang="en-US" sz="2000" dirty="0">
                <a:latin typeface="Times New Roman" panose="02020603050405020304" pitchFamily="18" charset="0"/>
                <a:ea typeface="Calibri" panose="020F0502020204030204" pitchFamily="34" charset="0"/>
                <a:cs typeface="Times New Roman" panose="02020603050405020304" pitchFamily="18" charset="0"/>
              </a:rPr>
              <a:t>TLFPR</a:t>
            </a:r>
            <a:r>
              <a:rPr lang="en-US" sz="2000" baseline="-25000" dirty="0">
                <a:latin typeface="Times New Roman" panose="02020603050405020304" pitchFamily="18" charset="0"/>
                <a:ea typeface="Calibri" panose="020F0502020204030204" pitchFamily="34" charset="0"/>
                <a:cs typeface="Times New Roman" panose="02020603050405020304" pitchFamily="18" charset="0"/>
              </a:rPr>
              <a:t>it</a:t>
            </a:r>
            <a:r>
              <a:rPr lang="en-US" sz="2000" dirty="0">
                <a:latin typeface="Times New Roman" panose="02020603050405020304" pitchFamily="18" charset="0"/>
                <a:ea typeface="Calibri" panose="020F0502020204030204" pitchFamily="34" charset="0"/>
                <a:cs typeface="Times New Roman" panose="02020603050405020304" pitchFamily="18" charset="0"/>
              </a:rPr>
              <a:t> + β</a:t>
            </a:r>
            <a:r>
              <a:rPr lang="en-US" sz="2000" baseline="-25000" dirty="0">
                <a:latin typeface="Times New Roman" panose="02020603050405020304" pitchFamily="18" charset="0"/>
                <a:ea typeface="Calibri" panose="020F0502020204030204" pitchFamily="34" charset="0"/>
                <a:cs typeface="Times New Roman" panose="02020603050405020304" pitchFamily="18" charset="0"/>
              </a:rPr>
              <a:t>4</a:t>
            </a:r>
            <a:r>
              <a:rPr lang="en-US" sz="2000" dirty="0">
                <a:latin typeface="Times New Roman" panose="02020603050405020304" pitchFamily="18" charset="0"/>
                <a:ea typeface="Calibri" panose="020F0502020204030204" pitchFamily="34" charset="0"/>
                <a:cs typeface="Times New Roman" panose="02020603050405020304" pitchFamily="18" charset="0"/>
              </a:rPr>
              <a:t>LG</a:t>
            </a:r>
            <a:r>
              <a:rPr lang="en-US" sz="2000" baseline="-25000" dirty="0">
                <a:latin typeface="Times New Roman" panose="02020603050405020304" pitchFamily="18" charset="0"/>
                <a:ea typeface="Calibri" panose="020F0502020204030204" pitchFamily="34" charset="0"/>
                <a:cs typeface="Times New Roman" panose="02020603050405020304" pitchFamily="18" charset="0"/>
              </a:rPr>
              <a:t>it</a:t>
            </a:r>
            <a:r>
              <a:rPr lang="en-US" sz="2000" dirty="0">
                <a:latin typeface="Times New Roman" panose="02020603050405020304" pitchFamily="18" charset="0"/>
                <a:ea typeface="Calibri" panose="020F0502020204030204" pitchFamily="34" charset="0"/>
                <a:cs typeface="Times New Roman" panose="02020603050405020304" pitchFamily="18" charset="0"/>
              </a:rPr>
              <a:t> + β</a:t>
            </a:r>
            <a:r>
              <a:rPr lang="en-US" sz="2000" baseline="-25000" dirty="0">
                <a:latin typeface="Times New Roman" panose="02020603050405020304" pitchFamily="18" charset="0"/>
                <a:ea typeface="Calibri" panose="020F0502020204030204" pitchFamily="34" charset="0"/>
                <a:cs typeface="Times New Roman" panose="02020603050405020304" pitchFamily="18" charset="0"/>
              </a:rPr>
              <a:t>5</a:t>
            </a:r>
            <a:r>
              <a:rPr lang="en-US" sz="2000" dirty="0">
                <a:latin typeface="Times New Roman" panose="02020603050405020304" pitchFamily="18" charset="0"/>
                <a:ea typeface="Calibri" panose="020F0502020204030204" pitchFamily="34" charset="0"/>
                <a:cs typeface="Times New Roman" panose="02020603050405020304" pitchFamily="18" charset="0"/>
              </a:rPr>
              <a:t>PG</a:t>
            </a:r>
            <a:r>
              <a:rPr lang="en-US" sz="2000" baseline="-25000" dirty="0">
                <a:latin typeface="Times New Roman" panose="02020603050405020304" pitchFamily="18" charset="0"/>
                <a:ea typeface="Calibri" panose="020F0502020204030204" pitchFamily="34" charset="0"/>
                <a:cs typeface="Times New Roman" panose="02020603050405020304" pitchFamily="18" charset="0"/>
              </a:rPr>
              <a:t>it</a:t>
            </a:r>
            <a:r>
              <a:rPr lang="en-US" sz="2000" dirty="0">
                <a:latin typeface="Times New Roman" panose="02020603050405020304" pitchFamily="18" charset="0"/>
                <a:ea typeface="Calibri" panose="020F0502020204030204" pitchFamily="34" charset="0"/>
                <a:cs typeface="Times New Roman" panose="02020603050405020304" pitchFamily="18" charset="0"/>
              </a:rPr>
              <a:t> + β</a:t>
            </a:r>
            <a:r>
              <a:rPr lang="en-US" sz="2000" baseline="-25000" dirty="0">
                <a:latin typeface="Times New Roman" panose="02020603050405020304" pitchFamily="18" charset="0"/>
                <a:ea typeface="Calibri" panose="020F0502020204030204" pitchFamily="34" charset="0"/>
                <a:cs typeface="Times New Roman" panose="02020603050405020304" pitchFamily="18" charset="0"/>
              </a:rPr>
              <a:t>6</a:t>
            </a:r>
            <a:r>
              <a:rPr lang="en-US" sz="2000" dirty="0">
                <a:latin typeface="Times New Roman" panose="02020603050405020304" pitchFamily="18" charset="0"/>
                <a:ea typeface="Calibri" panose="020F0502020204030204" pitchFamily="34" charset="0"/>
                <a:cs typeface="Times New Roman" panose="02020603050405020304" pitchFamily="18" charset="0"/>
              </a:rPr>
              <a:t>KG + β</a:t>
            </a:r>
            <a:r>
              <a:rPr lang="en-US" sz="2000" baseline="-25000" dirty="0">
                <a:latin typeface="Times New Roman" panose="02020603050405020304" pitchFamily="18" charset="0"/>
                <a:ea typeface="Calibri" panose="020F0502020204030204" pitchFamily="34" charset="0"/>
                <a:cs typeface="Times New Roman" panose="02020603050405020304" pitchFamily="18" charset="0"/>
              </a:rPr>
              <a:t>7</a:t>
            </a:r>
            <a:r>
              <a:rPr lang="en-US" sz="2000" dirty="0">
                <a:latin typeface="Times New Roman" panose="02020603050405020304" pitchFamily="18" charset="0"/>
                <a:ea typeface="Calibri" panose="020F0502020204030204" pitchFamily="34" charset="0"/>
                <a:cs typeface="Times New Roman" panose="02020603050405020304" pitchFamily="18" charset="0"/>
              </a:rPr>
              <a:t>WAMZ, β</a:t>
            </a:r>
            <a:r>
              <a:rPr lang="en-US" sz="2000" baseline="-25000" dirty="0" err="1">
                <a:latin typeface="Times New Roman" panose="02020603050405020304" pitchFamily="18" charset="0"/>
                <a:ea typeface="Calibri" panose="020F0502020204030204" pitchFamily="34" charset="0"/>
                <a:cs typeface="Times New Roman" panose="02020603050405020304" pitchFamily="18" charset="0"/>
              </a:rPr>
              <a:t>8</a:t>
            </a:r>
            <a:r>
              <a:rPr lang="en-US" sz="2000" dirty="0" err="1">
                <a:latin typeface="Times New Roman" panose="02020603050405020304" pitchFamily="18" charset="0"/>
                <a:ea typeface="Calibri" panose="020F0502020204030204" pitchFamily="34" charset="0"/>
                <a:cs typeface="Times New Roman" panose="02020603050405020304" pitchFamily="18" charset="0"/>
              </a:rPr>
              <a:t>UEMOA</a:t>
            </a:r>
            <a:r>
              <a:rPr lang="en-US" sz="2000" dirty="0">
                <a:latin typeface="Times New Roman" panose="02020603050405020304" pitchFamily="18" charset="0"/>
                <a:ea typeface="Calibri" panose="020F0502020204030204" pitchFamily="34" charset="0"/>
                <a:cs typeface="Times New Roman" panose="02020603050405020304" pitchFamily="18" charset="0"/>
              </a:rPr>
              <a:t>)………4</a:t>
            </a:r>
            <a:endParaRPr lang="en-NG" sz="2000" dirty="0">
              <a:latin typeface="Calibri" panose="020F0502020204030204" pitchFamily="34" charset="0"/>
              <a:ea typeface="Calibri" panose="020F0502020204030204" pitchFamily="34" charset="0"/>
              <a:cs typeface="Times New Roman" panose="02020603050405020304" pitchFamily="18" charset="0"/>
            </a:endParaRPr>
          </a:p>
          <a:p>
            <a:pPr marL="0" indent="0" algn="just">
              <a:spcAft>
                <a:spcPts val="800"/>
              </a:spcAft>
              <a:buNone/>
            </a:pPr>
            <a:r>
              <a:rPr lang="en-US" sz="2000" dirty="0" err="1">
                <a:latin typeface="Times New Roman" panose="02020603050405020304" pitchFamily="18" charset="0"/>
                <a:ea typeface="Calibri" panose="020F0502020204030204" pitchFamily="34" charset="0"/>
                <a:cs typeface="Times New Roman" panose="02020603050405020304" pitchFamily="18" charset="0"/>
              </a:rPr>
              <a:t>GDPG</a:t>
            </a:r>
            <a:r>
              <a:rPr lang="en-US" sz="2000" baseline="-25000" dirty="0" err="1">
                <a:latin typeface="Times New Roman" panose="02020603050405020304" pitchFamily="18" charset="0"/>
                <a:ea typeface="Calibri" panose="020F0502020204030204" pitchFamily="34" charset="0"/>
                <a:cs typeface="Times New Roman" panose="02020603050405020304" pitchFamily="18" charset="0"/>
              </a:rPr>
              <a:t>it</a:t>
            </a:r>
            <a:r>
              <a:rPr lang="en-US" sz="2000" dirty="0">
                <a:latin typeface="Times New Roman" panose="02020603050405020304" pitchFamily="18" charset="0"/>
                <a:ea typeface="Calibri" panose="020F0502020204030204" pitchFamily="34" charset="0"/>
                <a:cs typeface="Times New Roman" panose="02020603050405020304" pitchFamily="18" charset="0"/>
              </a:rPr>
              <a:t> = θ</a:t>
            </a:r>
            <a:r>
              <a:rPr lang="en-US" sz="2000" baseline="-25000" dirty="0">
                <a:latin typeface="Times New Roman" panose="02020603050405020304" pitchFamily="18" charset="0"/>
                <a:ea typeface="Calibri" panose="020F0502020204030204" pitchFamily="34" charset="0"/>
                <a:cs typeface="Times New Roman" panose="02020603050405020304" pitchFamily="18" charset="0"/>
              </a:rPr>
              <a:t>0</a:t>
            </a:r>
            <a:r>
              <a:rPr lang="en-US" sz="2000" dirty="0">
                <a:latin typeface="Times New Roman" panose="02020603050405020304" pitchFamily="18" charset="0"/>
                <a:ea typeface="Calibri" panose="020F0502020204030204" pitchFamily="34" charset="0"/>
                <a:cs typeface="Times New Roman" panose="02020603050405020304" pitchFamily="18" charset="0"/>
              </a:rPr>
              <a:t> + θ</a:t>
            </a:r>
            <a:r>
              <a:rPr lang="en-US" sz="2000" baseline="-25000" dirty="0">
                <a:latin typeface="Times New Roman" panose="02020603050405020304" pitchFamily="18" charset="0"/>
                <a:ea typeface="Calibri" panose="020F0502020204030204" pitchFamily="34" charset="0"/>
                <a:cs typeface="Times New Roman" panose="02020603050405020304" pitchFamily="18" charset="0"/>
              </a:rPr>
              <a:t>1</a:t>
            </a:r>
            <a:r>
              <a:rPr lang="en-US" sz="2000" dirty="0">
                <a:latin typeface="Times New Roman" panose="02020603050405020304" pitchFamily="18" charset="0"/>
                <a:ea typeface="Calibri" panose="020F0502020204030204" pitchFamily="34" charset="0"/>
                <a:cs typeface="Times New Roman" panose="02020603050405020304" pitchFamily="18" charset="0"/>
              </a:rPr>
              <a:t>L_GDPG</a:t>
            </a:r>
            <a:r>
              <a:rPr lang="en-US" sz="2000" baseline="-25000" dirty="0">
                <a:latin typeface="Times New Roman" panose="02020603050405020304" pitchFamily="18" charset="0"/>
                <a:ea typeface="Calibri" panose="020F0502020204030204" pitchFamily="34" charset="0"/>
                <a:cs typeface="Times New Roman" panose="02020603050405020304" pitchFamily="18" charset="0"/>
              </a:rPr>
              <a:t>it</a:t>
            </a:r>
            <a:r>
              <a:rPr lang="en-US" sz="2000" dirty="0">
                <a:latin typeface="Times New Roman" panose="02020603050405020304" pitchFamily="18" charset="0"/>
                <a:ea typeface="Calibri" panose="020F0502020204030204" pitchFamily="34" charset="0"/>
                <a:cs typeface="Times New Roman" panose="02020603050405020304" pitchFamily="18" charset="0"/>
              </a:rPr>
              <a:t> + β</a:t>
            </a:r>
            <a:r>
              <a:rPr lang="en-US" sz="2000" baseline="-25000" dirty="0">
                <a:latin typeface="Times New Roman" panose="02020603050405020304" pitchFamily="18" charset="0"/>
                <a:ea typeface="Calibri" panose="020F0502020204030204" pitchFamily="34" charset="0"/>
                <a:cs typeface="Times New Roman" panose="02020603050405020304" pitchFamily="18" charset="0"/>
              </a:rPr>
              <a:t>2</a:t>
            </a:r>
            <a:r>
              <a:rPr lang="en-US" sz="2000" dirty="0">
                <a:latin typeface="Times New Roman" panose="02020603050405020304" pitchFamily="18" charset="0"/>
                <a:ea typeface="Calibri" panose="020F0502020204030204" pitchFamily="34" charset="0"/>
                <a:cs typeface="Times New Roman" panose="02020603050405020304" pitchFamily="18" charset="0"/>
              </a:rPr>
              <a:t>DD</a:t>
            </a:r>
            <a:r>
              <a:rPr lang="en-US" sz="2000" baseline="-25000" dirty="0">
                <a:latin typeface="Times New Roman" panose="02020603050405020304" pitchFamily="18" charset="0"/>
                <a:ea typeface="Calibri" panose="020F0502020204030204" pitchFamily="34" charset="0"/>
                <a:cs typeface="Times New Roman" panose="02020603050405020304" pitchFamily="18" charset="0"/>
              </a:rPr>
              <a:t>it</a:t>
            </a:r>
            <a:r>
              <a:rPr lang="en-US" sz="2000" dirty="0">
                <a:latin typeface="Times New Roman" panose="02020603050405020304" pitchFamily="18" charset="0"/>
                <a:ea typeface="Calibri" panose="020F0502020204030204" pitchFamily="34" charset="0"/>
                <a:cs typeface="Times New Roman" panose="02020603050405020304" pitchFamily="18" charset="0"/>
              </a:rPr>
              <a:t> + β</a:t>
            </a:r>
            <a:r>
              <a:rPr lang="en-US" sz="2000" baseline="-25000" dirty="0">
                <a:latin typeface="Times New Roman" panose="02020603050405020304" pitchFamily="18" charset="0"/>
                <a:ea typeface="Calibri" panose="020F0502020204030204" pitchFamily="34" charset="0"/>
                <a:cs typeface="Times New Roman" panose="02020603050405020304" pitchFamily="18" charset="0"/>
              </a:rPr>
              <a:t>3</a:t>
            </a:r>
            <a:r>
              <a:rPr lang="en-US" sz="2000" dirty="0">
                <a:latin typeface="Times New Roman" panose="02020603050405020304" pitchFamily="18" charset="0"/>
                <a:ea typeface="Calibri" panose="020F0502020204030204" pitchFamily="34" charset="0"/>
                <a:cs typeface="Times New Roman" panose="02020603050405020304" pitchFamily="18" charset="0"/>
              </a:rPr>
              <a:t>TLFPR</a:t>
            </a:r>
            <a:r>
              <a:rPr lang="en-US" sz="2000" baseline="-25000" dirty="0">
                <a:latin typeface="Times New Roman" panose="02020603050405020304" pitchFamily="18" charset="0"/>
                <a:ea typeface="Calibri" panose="020F0502020204030204" pitchFamily="34" charset="0"/>
                <a:cs typeface="Times New Roman" panose="02020603050405020304" pitchFamily="18" charset="0"/>
              </a:rPr>
              <a:t>it</a:t>
            </a:r>
            <a:r>
              <a:rPr lang="en-US" sz="2000" dirty="0">
                <a:latin typeface="Times New Roman" panose="02020603050405020304" pitchFamily="18" charset="0"/>
                <a:ea typeface="Calibri" panose="020F0502020204030204" pitchFamily="34" charset="0"/>
                <a:cs typeface="Times New Roman" panose="02020603050405020304" pitchFamily="18" charset="0"/>
              </a:rPr>
              <a:t> + β</a:t>
            </a:r>
            <a:r>
              <a:rPr lang="en-US" sz="2000" baseline="-25000" dirty="0">
                <a:latin typeface="Times New Roman" panose="02020603050405020304" pitchFamily="18" charset="0"/>
                <a:ea typeface="Calibri" panose="020F0502020204030204" pitchFamily="34" charset="0"/>
                <a:cs typeface="Times New Roman" panose="02020603050405020304" pitchFamily="18" charset="0"/>
              </a:rPr>
              <a:t>4</a:t>
            </a:r>
            <a:r>
              <a:rPr lang="en-US" sz="2000" dirty="0">
                <a:latin typeface="Times New Roman" panose="02020603050405020304" pitchFamily="18" charset="0"/>
                <a:ea typeface="Calibri" panose="020F0502020204030204" pitchFamily="34" charset="0"/>
                <a:cs typeface="Times New Roman" panose="02020603050405020304" pitchFamily="18" charset="0"/>
              </a:rPr>
              <a:t>LG + β</a:t>
            </a:r>
            <a:r>
              <a:rPr lang="en-US" sz="2000" baseline="-25000" dirty="0">
                <a:latin typeface="Times New Roman" panose="02020603050405020304" pitchFamily="18" charset="0"/>
                <a:ea typeface="Calibri" panose="020F0502020204030204" pitchFamily="34" charset="0"/>
                <a:cs typeface="Times New Roman" panose="02020603050405020304" pitchFamily="18" charset="0"/>
              </a:rPr>
              <a:t>5</a:t>
            </a:r>
            <a:r>
              <a:rPr lang="en-US" sz="2000" dirty="0">
                <a:latin typeface="Times New Roman" panose="02020603050405020304" pitchFamily="18" charset="0"/>
                <a:ea typeface="Calibri" panose="020F0502020204030204" pitchFamily="34" charset="0"/>
                <a:cs typeface="Times New Roman" panose="02020603050405020304" pitchFamily="18" charset="0"/>
              </a:rPr>
              <a:t>PG</a:t>
            </a:r>
            <a:r>
              <a:rPr lang="en-US" sz="2000" baseline="-25000" dirty="0">
                <a:latin typeface="Times New Roman" panose="02020603050405020304" pitchFamily="18" charset="0"/>
                <a:ea typeface="Calibri" panose="020F0502020204030204" pitchFamily="34" charset="0"/>
                <a:cs typeface="Times New Roman" panose="02020603050405020304" pitchFamily="18" charset="0"/>
              </a:rPr>
              <a:t>it </a:t>
            </a:r>
            <a:r>
              <a:rPr lang="en-US" sz="2000" dirty="0">
                <a:latin typeface="Times New Roman" panose="02020603050405020304" pitchFamily="18" charset="0"/>
                <a:ea typeface="Calibri" panose="020F0502020204030204" pitchFamily="34" charset="0"/>
                <a:cs typeface="Times New Roman" panose="02020603050405020304" pitchFamily="18" charset="0"/>
              </a:rPr>
              <a:t>+ β</a:t>
            </a:r>
            <a:r>
              <a:rPr lang="en-US" sz="2000" baseline="-25000" dirty="0">
                <a:latin typeface="Times New Roman" panose="02020603050405020304" pitchFamily="18" charset="0"/>
                <a:ea typeface="Calibri" panose="020F0502020204030204" pitchFamily="34" charset="0"/>
                <a:cs typeface="Times New Roman" panose="02020603050405020304" pitchFamily="18" charset="0"/>
              </a:rPr>
              <a:t>6</a:t>
            </a:r>
            <a:r>
              <a:rPr lang="en-US" sz="2000" dirty="0">
                <a:latin typeface="Times New Roman" panose="02020603050405020304" pitchFamily="18" charset="0"/>
                <a:ea typeface="Calibri" panose="020F0502020204030204" pitchFamily="34" charset="0"/>
                <a:cs typeface="Times New Roman" panose="02020603050405020304" pitchFamily="18" charset="0"/>
              </a:rPr>
              <a:t>KG</a:t>
            </a:r>
            <a:r>
              <a:rPr lang="en-US" sz="2000" baseline="-25000" dirty="0">
                <a:latin typeface="Times New Roman" panose="02020603050405020304" pitchFamily="18" charset="0"/>
                <a:ea typeface="Calibri" panose="020F0502020204030204" pitchFamily="34" charset="0"/>
                <a:cs typeface="Times New Roman" panose="02020603050405020304" pitchFamily="18" charset="0"/>
              </a:rPr>
              <a:t>it</a:t>
            </a:r>
            <a:r>
              <a:rPr lang="en-US" sz="2000" dirty="0">
                <a:latin typeface="Times New Roman" panose="02020603050405020304" pitchFamily="18" charset="0"/>
                <a:ea typeface="Calibri" panose="020F0502020204030204" pitchFamily="34" charset="0"/>
                <a:cs typeface="Times New Roman" panose="02020603050405020304" pitchFamily="18" charset="0"/>
              </a:rPr>
              <a:t> + β</a:t>
            </a:r>
            <a:r>
              <a:rPr lang="en-US" sz="2000" baseline="-25000" dirty="0">
                <a:latin typeface="Times New Roman" panose="02020603050405020304" pitchFamily="18" charset="0"/>
                <a:ea typeface="Calibri" panose="020F0502020204030204" pitchFamily="34" charset="0"/>
                <a:cs typeface="Times New Roman" panose="02020603050405020304" pitchFamily="18" charset="0"/>
              </a:rPr>
              <a:t>7</a:t>
            </a:r>
            <a:r>
              <a:rPr lang="en-US" sz="2000" dirty="0">
                <a:latin typeface="Times New Roman" panose="02020603050405020304" pitchFamily="18" charset="0"/>
                <a:ea typeface="Calibri" panose="020F0502020204030204" pitchFamily="34" charset="0"/>
                <a:cs typeface="Times New Roman" panose="02020603050405020304" pitchFamily="18" charset="0"/>
              </a:rPr>
              <a:t>GLE + β</a:t>
            </a:r>
            <a:r>
              <a:rPr lang="en-US" sz="2000" baseline="-25000" dirty="0">
                <a:latin typeface="Times New Roman" panose="02020603050405020304" pitchFamily="18" charset="0"/>
                <a:ea typeface="Calibri" panose="020F0502020204030204" pitchFamily="34" charset="0"/>
                <a:cs typeface="Times New Roman" panose="02020603050405020304" pitchFamily="18" charset="0"/>
              </a:rPr>
              <a:t>8</a:t>
            </a:r>
            <a:r>
              <a:rPr lang="en-US" sz="2000" dirty="0">
                <a:latin typeface="Times New Roman" panose="02020603050405020304" pitchFamily="18" charset="0"/>
                <a:ea typeface="Calibri" panose="020F0502020204030204" pitchFamily="34" charset="0"/>
                <a:cs typeface="Times New Roman" panose="02020603050405020304" pitchFamily="18" charset="0"/>
              </a:rPr>
              <a:t>TRD</a:t>
            </a:r>
            <a:r>
              <a:rPr lang="en-US" sz="2000" baseline="-25000" dirty="0">
                <a:latin typeface="Times New Roman" panose="02020603050405020304" pitchFamily="18" charset="0"/>
                <a:ea typeface="Calibri" panose="020F0502020204030204" pitchFamily="34" charset="0"/>
                <a:cs typeface="Times New Roman" panose="02020603050405020304" pitchFamily="18" charset="0"/>
              </a:rPr>
              <a:t>it</a:t>
            </a:r>
            <a:r>
              <a:rPr lang="en-US" sz="2000" dirty="0">
                <a:latin typeface="Times New Roman" panose="02020603050405020304" pitchFamily="18" charset="0"/>
                <a:ea typeface="Calibri" panose="020F0502020204030204" pitchFamily="34" charset="0"/>
                <a:cs typeface="Times New Roman" panose="02020603050405020304" pitchFamily="18" charset="0"/>
              </a:rPr>
              <a:t> + β</a:t>
            </a:r>
            <a:r>
              <a:rPr lang="en-US" sz="2000" baseline="-25000" dirty="0" err="1">
                <a:latin typeface="Times New Roman" panose="02020603050405020304" pitchFamily="18" charset="0"/>
                <a:ea typeface="Calibri" panose="020F0502020204030204" pitchFamily="34" charset="0"/>
                <a:cs typeface="Times New Roman" panose="02020603050405020304" pitchFamily="18" charset="0"/>
              </a:rPr>
              <a:t>9</a:t>
            </a:r>
            <a:r>
              <a:rPr lang="en-US" sz="2000" dirty="0" err="1">
                <a:latin typeface="Times New Roman" panose="02020603050405020304" pitchFamily="18" charset="0"/>
                <a:ea typeface="Calibri" panose="020F0502020204030204" pitchFamily="34" charset="0"/>
                <a:cs typeface="Times New Roman" panose="02020603050405020304" pitchFamily="18" charset="0"/>
              </a:rPr>
              <a:t>EDU</a:t>
            </a:r>
            <a:r>
              <a:rPr lang="en-US" sz="2000" baseline="-25000" dirty="0" err="1">
                <a:latin typeface="Times New Roman" panose="02020603050405020304" pitchFamily="18" charset="0"/>
                <a:ea typeface="Calibri" panose="020F0502020204030204" pitchFamily="34" charset="0"/>
                <a:cs typeface="Times New Roman" panose="02020603050405020304" pitchFamily="18" charset="0"/>
              </a:rPr>
              <a:t>it</a:t>
            </a:r>
            <a:r>
              <a:rPr lang="en-US" sz="2000" dirty="0">
                <a:latin typeface="Times New Roman" panose="02020603050405020304" pitchFamily="18" charset="0"/>
                <a:ea typeface="Calibri" panose="020F0502020204030204" pitchFamily="34" charset="0"/>
                <a:cs typeface="Times New Roman" panose="02020603050405020304" pitchFamily="18" charset="0"/>
              </a:rPr>
              <a:t> + β</a:t>
            </a:r>
            <a:r>
              <a:rPr lang="en-US" sz="2000" baseline="-25000" dirty="0" err="1">
                <a:latin typeface="Times New Roman" panose="02020603050405020304" pitchFamily="18" charset="0"/>
                <a:ea typeface="Calibri" panose="020F0502020204030204" pitchFamily="34" charset="0"/>
                <a:cs typeface="Times New Roman" panose="02020603050405020304" pitchFamily="18" charset="0"/>
              </a:rPr>
              <a:t>10</a:t>
            </a:r>
            <a:r>
              <a:rPr lang="en-US" sz="2000" dirty="0" err="1">
                <a:latin typeface="Times New Roman" panose="02020603050405020304" pitchFamily="18" charset="0"/>
                <a:ea typeface="Calibri" panose="020F0502020204030204" pitchFamily="34" charset="0"/>
                <a:cs typeface="Times New Roman" panose="02020603050405020304" pitchFamily="18" charset="0"/>
              </a:rPr>
              <a:t>FLFPR</a:t>
            </a:r>
            <a:r>
              <a:rPr lang="en-US" sz="2000" baseline="-25000" dirty="0" err="1">
                <a:latin typeface="Times New Roman" panose="02020603050405020304" pitchFamily="18" charset="0"/>
                <a:ea typeface="Calibri" panose="020F0502020204030204" pitchFamily="34" charset="0"/>
                <a:cs typeface="Times New Roman" panose="02020603050405020304" pitchFamily="18" charset="0"/>
              </a:rPr>
              <a:t>it</a:t>
            </a:r>
            <a:r>
              <a:rPr lang="en-US" sz="2000" dirty="0">
                <a:latin typeface="Times New Roman" panose="02020603050405020304" pitchFamily="18" charset="0"/>
                <a:ea typeface="Calibri" panose="020F0502020204030204" pitchFamily="34" charset="0"/>
                <a:cs typeface="Times New Roman" panose="02020603050405020304" pitchFamily="18" charset="0"/>
              </a:rPr>
              <a:t> + β</a:t>
            </a:r>
            <a:r>
              <a:rPr lang="en-US" sz="2000" baseline="-25000" dirty="0" err="1">
                <a:latin typeface="Times New Roman" panose="02020603050405020304" pitchFamily="18" charset="0"/>
                <a:ea typeface="Calibri" panose="020F0502020204030204" pitchFamily="34" charset="0"/>
                <a:cs typeface="Times New Roman" panose="02020603050405020304" pitchFamily="18" charset="0"/>
              </a:rPr>
              <a:t>11</a:t>
            </a:r>
            <a:r>
              <a:rPr lang="en-US" sz="2000" dirty="0" err="1">
                <a:latin typeface="Times New Roman" panose="02020603050405020304" pitchFamily="18" charset="0"/>
                <a:ea typeface="Calibri" panose="020F0502020204030204" pitchFamily="34" charset="0"/>
                <a:cs typeface="Times New Roman" panose="02020603050405020304" pitchFamily="18" charset="0"/>
              </a:rPr>
              <a:t>AGR</a:t>
            </a:r>
            <a:r>
              <a:rPr lang="en-US" sz="2000" baseline="-25000" dirty="0" err="1">
                <a:latin typeface="Times New Roman" panose="02020603050405020304" pitchFamily="18" charset="0"/>
                <a:ea typeface="Calibri" panose="020F0502020204030204" pitchFamily="34" charset="0"/>
                <a:cs typeface="Times New Roman" panose="02020603050405020304" pitchFamily="18" charset="0"/>
              </a:rPr>
              <a:t>it</a:t>
            </a:r>
            <a:r>
              <a:rPr lang="en-US" sz="2000" dirty="0">
                <a:latin typeface="Times New Roman" panose="02020603050405020304" pitchFamily="18" charset="0"/>
                <a:ea typeface="Calibri" panose="020F0502020204030204" pitchFamily="34" charset="0"/>
                <a:cs typeface="Times New Roman" panose="02020603050405020304" pitchFamily="18" charset="0"/>
              </a:rPr>
              <a:t> + β</a:t>
            </a:r>
            <a:r>
              <a:rPr lang="en-US" sz="2000" baseline="-25000" dirty="0" err="1">
                <a:latin typeface="Times New Roman" panose="02020603050405020304" pitchFamily="18" charset="0"/>
                <a:ea typeface="Calibri" panose="020F0502020204030204" pitchFamily="34" charset="0"/>
                <a:cs typeface="Times New Roman" panose="02020603050405020304" pitchFamily="18" charset="0"/>
              </a:rPr>
              <a:t>12</a:t>
            </a:r>
            <a:r>
              <a:rPr lang="en-US" sz="2000" dirty="0" err="1">
                <a:latin typeface="Times New Roman" panose="02020603050405020304" pitchFamily="18" charset="0"/>
                <a:ea typeface="Calibri" panose="020F0502020204030204" pitchFamily="34" charset="0"/>
                <a:cs typeface="Times New Roman" panose="02020603050405020304" pitchFamily="18" charset="0"/>
              </a:rPr>
              <a:t>WAMZ</a:t>
            </a:r>
            <a:r>
              <a:rPr lang="en-US" sz="2000" dirty="0">
                <a:latin typeface="Times New Roman" panose="02020603050405020304" pitchFamily="18" charset="0"/>
                <a:ea typeface="Calibri" panose="020F0502020204030204" pitchFamily="34" charset="0"/>
                <a:cs typeface="Times New Roman" panose="02020603050405020304" pitchFamily="18" charset="0"/>
              </a:rPr>
              <a:t> + β</a:t>
            </a:r>
            <a:r>
              <a:rPr lang="en-US" sz="2000" baseline="-25000" dirty="0" err="1">
                <a:latin typeface="Times New Roman" panose="02020603050405020304" pitchFamily="18" charset="0"/>
                <a:ea typeface="Calibri" panose="020F0502020204030204" pitchFamily="34" charset="0"/>
                <a:cs typeface="Times New Roman" panose="02020603050405020304" pitchFamily="18" charset="0"/>
              </a:rPr>
              <a:t>13</a:t>
            </a:r>
            <a:r>
              <a:rPr lang="en-US" sz="2000" dirty="0" err="1">
                <a:latin typeface="Times New Roman" panose="02020603050405020304" pitchFamily="18" charset="0"/>
                <a:ea typeface="Calibri" panose="020F0502020204030204" pitchFamily="34" charset="0"/>
                <a:cs typeface="Times New Roman" panose="02020603050405020304" pitchFamily="18" charset="0"/>
              </a:rPr>
              <a:t>UEMOA</a:t>
            </a:r>
            <a:r>
              <a:rPr lang="en-US" sz="2000" dirty="0">
                <a:latin typeface="Times New Roman" panose="02020603050405020304" pitchFamily="18" charset="0"/>
                <a:ea typeface="Calibri" panose="020F0502020204030204" pitchFamily="34" charset="0"/>
                <a:cs typeface="Times New Roman" panose="02020603050405020304" pitchFamily="18" charset="0"/>
              </a:rPr>
              <a:t>)…………5</a:t>
            </a:r>
            <a:endParaRPr lang="en-NG" sz="2000" dirty="0">
              <a:latin typeface="Calibri" panose="020F0502020204030204" pitchFamily="34" charset="0"/>
              <a:ea typeface="Calibri" panose="020F0502020204030204" pitchFamily="34" charset="0"/>
              <a:cs typeface="Times New Roman" panose="02020603050405020304" pitchFamily="18" charset="0"/>
            </a:endParaRPr>
          </a:p>
          <a:p>
            <a:endParaRPr lang="en-US" sz="1800" dirty="0">
              <a:latin typeface="Times New Roman" panose="02020603050405020304" pitchFamily="18" charset="0"/>
            </a:endParaRPr>
          </a:p>
          <a:p>
            <a:r>
              <a:rPr lang="en-US" sz="2000" dirty="0">
                <a:latin typeface="Times New Roman" panose="02020603050405020304" pitchFamily="18" charset="0"/>
                <a:ea typeface="Calibri" panose="020F0502020204030204" pitchFamily="34" charset="0"/>
                <a:cs typeface="Times New Roman" panose="02020603050405020304" pitchFamily="18" charset="0"/>
              </a:rPr>
              <a:t>In equations 4 and 5, UEMOA, WAMZ and Nigeria are dummy variables with Nigeria representing the reference category.</a:t>
            </a:r>
          </a:p>
        </p:txBody>
      </p:sp>
    </p:spTree>
  </p:cSld>
  <p:clrMapOvr>
    <a:masterClrMapping/>
  </p:clrMapOvr>
  <p:transition>
    <p:wheel spokes="8"/>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5" name="Content Placeholder 4"/>
              <p:cNvSpPr>
                <a:spLocks noGrp="1"/>
              </p:cNvSpPr>
              <p:nvPr>
                <p:ph idx="1"/>
              </p:nvPr>
            </p:nvSpPr>
            <p:spPr>
              <a:xfrm>
                <a:off x="381000" y="304800"/>
                <a:ext cx="11277600" cy="6400800"/>
              </a:xfrm>
            </p:spPr>
            <p:txBody>
              <a:bodyPr>
                <a:noAutofit/>
              </a:bodyPr>
              <a:lstStyle/>
              <a:p>
                <a:pPr marL="0" indent="0" algn="just">
                  <a:lnSpc>
                    <a:spcPct val="115000"/>
                  </a:lnSpc>
                  <a:spcAft>
                    <a:spcPts val="800"/>
                  </a:spcAft>
                  <a:buNone/>
                </a:pPr>
                <a:r>
                  <a:rPr lang="en-GB" sz="2000" b="1" dirty="0">
                    <a:latin typeface="+mj-lt"/>
                    <a:ea typeface="Calibri" panose="020F0502020204030204" pitchFamily="34" charset="0"/>
                    <a:cs typeface="Times New Roman" panose="02020603050405020304" pitchFamily="18" charset="0"/>
                  </a:rPr>
                  <a:t>Analysis is conducted in two stages</a:t>
                </a:r>
              </a:p>
              <a:p>
                <a:pPr marL="900113" indent="-900113" algn="just">
                  <a:lnSpc>
                    <a:spcPct val="115000"/>
                  </a:lnSpc>
                  <a:spcBef>
                    <a:spcPts val="0"/>
                  </a:spcBef>
                  <a:spcAft>
                    <a:spcPts val="800"/>
                  </a:spcAft>
                  <a:buNone/>
                </a:pPr>
                <a:r>
                  <a:rPr lang="en-GB" sz="2000" b="1" i="1" dirty="0">
                    <a:latin typeface="+mj-lt"/>
                    <a:ea typeface="Calibri" panose="020F0502020204030204" pitchFamily="34" charset="0"/>
                    <a:cs typeface="Times New Roman" panose="02020603050405020304" pitchFamily="18" charset="0"/>
                  </a:rPr>
                  <a:t>Stage 1: </a:t>
                </a:r>
                <a:r>
                  <a:rPr lang="en-GB" sz="2000" dirty="0">
                    <a:latin typeface="+mj-lt"/>
                    <a:ea typeface="Calibri" panose="020F0502020204030204" pitchFamily="34" charset="0"/>
                    <a:cs typeface="Times New Roman" panose="02020603050405020304" pitchFamily="18" charset="0"/>
                  </a:rPr>
                  <a:t>The National Transfer Accounts (NTA) methodology which quantifies economic flows for single-year age cohorts was used to obtain demographic dividend. The NTA identity for each age cohort </a:t>
                </a:r>
                <a:r>
                  <a:rPr lang="en-GB" sz="2000" i="1" dirty="0">
                    <a:latin typeface="+mj-lt"/>
                    <a:ea typeface="Calibri" panose="020F0502020204030204" pitchFamily="34" charset="0"/>
                    <a:cs typeface="Times New Roman" panose="02020603050405020304" pitchFamily="18" charset="0"/>
                  </a:rPr>
                  <a:t>(x)</a:t>
                </a:r>
                <a:r>
                  <a:rPr lang="en-GB" sz="2000" dirty="0">
                    <a:latin typeface="+mj-lt"/>
                    <a:ea typeface="Calibri" panose="020F0502020204030204" pitchFamily="34" charset="0"/>
                    <a:cs typeface="Times New Roman" panose="02020603050405020304" pitchFamily="18" charset="0"/>
                  </a:rPr>
                  <a:t> is written as:</a:t>
                </a:r>
                <a:endParaRPr lang="en-NG" sz="2000" dirty="0">
                  <a:latin typeface="+mj-lt"/>
                  <a:ea typeface="Calibri" panose="020F0502020204030204" pitchFamily="34" charset="0"/>
                  <a:cs typeface="Times New Roman" panose="02020603050405020304" pitchFamily="18" charset="0"/>
                </a:endParaRPr>
              </a:p>
              <a:p>
                <a:pPr marL="0" indent="0" algn="just">
                  <a:lnSpc>
                    <a:spcPct val="115000"/>
                  </a:lnSpc>
                  <a:spcBef>
                    <a:spcPts val="0"/>
                  </a:spcBef>
                  <a:spcAft>
                    <a:spcPts val="800"/>
                  </a:spcAft>
                  <a:buNone/>
                </a:pPr>
                <a:r>
                  <a:rPr lang="en-GB" sz="2000" i="1" dirty="0">
                    <a:latin typeface="+mj-lt"/>
                    <a:ea typeface="Calibri" panose="020F0502020204030204" pitchFamily="34" charset="0"/>
                    <a:cs typeface="Times New Roman" panose="02020603050405020304" pitchFamily="18" charset="0"/>
                  </a:rPr>
                  <a:t>			C(x) – Y</a:t>
                </a:r>
                <a:r>
                  <a:rPr lang="en-GB" sz="2000" i="1" baseline="30000" dirty="0">
                    <a:latin typeface="+mj-lt"/>
                    <a:ea typeface="Calibri" panose="020F0502020204030204" pitchFamily="34" charset="0"/>
                    <a:cs typeface="Times New Roman" panose="02020603050405020304" pitchFamily="18" charset="0"/>
                  </a:rPr>
                  <a:t>I</a:t>
                </a:r>
                <a:r>
                  <a:rPr lang="en-GB" sz="2000" i="1" dirty="0">
                    <a:latin typeface="+mj-lt"/>
                    <a:ea typeface="Calibri" panose="020F0502020204030204" pitchFamily="34" charset="0"/>
                    <a:cs typeface="Times New Roman" panose="02020603050405020304" pitchFamily="18" charset="0"/>
                  </a:rPr>
                  <a:t>(x) = τ</a:t>
                </a:r>
                <a:r>
                  <a:rPr lang="en-GB" sz="2000" i="1" baseline="30000" dirty="0">
                    <a:latin typeface="+mj-lt"/>
                    <a:ea typeface="Calibri" panose="020F0502020204030204" pitchFamily="34" charset="0"/>
                    <a:cs typeface="Times New Roman" panose="02020603050405020304" pitchFamily="18" charset="0"/>
                  </a:rPr>
                  <a:t>+</a:t>
                </a:r>
                <a:r>
                  <a:rPr lang="en-GB" sz="2000" i="1" dirty="0">
                    <a:latin typeface="+mj-lt"/>
                    <a:ea typeface="Calibri" panose="020F0502020204030204" pitchFamily="34" charset="0"/>
                    <a:cs typeface="Times New Roman" panose="02020603050405020304" pitchFamily="18" charset="0"/>
                  </a:rPr>
                  <a:t>(x) – τ</a:t>
                </a:r>
                <a:r>
                  <a:rPr lang="en-GB" sz="2000" i="1" baseline="30000" dirty="0">
                    <a:latin typeface="+mj-lt"/>
                    <a:ea typeface="Calibri" panose="020F0502020204030204" pitchFamily="34" charset="0"/>
                    <a:cs typeface="Times New Roman" panose="02020603050405020304" pitchFamily="18" charset="0"/>
                  </a:rPr>
                  <a:t>-</a:t>
                </a:r>
                <a:r>
                  <a:rPr lang="en-GB" sz="2000" i="1" dirty="0">
                    <a:latin typeface="+mj-lt"/>
                    <a:ea typeface="Calibri" panose="020F0502020204030204" pitchFamily="34" charset="0"/>
                    <a:cs typeface="Times New Roman" panose="02020603050405020304" pitchFamily="18" charset="0"/>
                  </a:rPr>
                  <a:t>(x) + Y</a:t>
                </a:r>
                <a:r>
                  <a:rPr lang="en-GB" sz="2000" i="1" baseline="30000" dirty="0">
                    <a:latin typeface="+mj-lt"/>
                    <a:ea typeface="Calibri" panose="020F0502020204030204" pitchFamily="34" charset="0"/>
                    <a:cs typeface="Times New Roman" panose="02020603050405020304" pitchFamily="18" charset="0"/>
                  </a:rPr>
                  <a:t>A</a:t>
                </a:r>
                <a:r>
                  <a:rPr lang="en-GB" sz="2000" i="1" dirty="0">
                    <a:latin typeface="+mj-lt"/>
                    <a:ea typeface="Calibri" panose="020F0502020204030204" pitchFamily="34" charset="0"/>
                    <a:cs typeface="Times New Roman" panose="02020603050405020304" pitchFamily="18" charset="0"/>
                  </a:rPr>
                  <a:t>(x) – S(x) ………………………</a:t>
                </a:r>
                <a:r>
                  <a:rPr lang="en-GB" sz="2000" dirty="0">
                    <a:latin typeface="+mj-lt"/>
                    <a:ea typeface="Calibri" panose="020F0502020204030204" pitchFamily="34" charset="0"/>
                    <a:cs typeface="Times New Roman" panose="02020603050405020304" pitchFamily="18" charset="0"/>
                  </a:rPr>
                  <a:t>6</a:t>
                </a:r>
                <a:endParaRPr lang="en-NG" sz="2000" dirty="0">
                  <a:latin typeface="+mj-lt"/>
                  <a:ea typeface="Calibri" panose="020F0502020204030204" pitchFamily="34" charset="0"/>
                  <a:cs typeface="Times New Roman" panose="02020603050405020304" pitchFamily="18" charset="0"/>
                </a:endParaRPr>
              </a:p>
              <a:p>
                <a:pPr marL="0" indent="0" algn="just">
                  <a:lnSpc>
                    <a:spcPct val="115000"/>
                  </a:lnSpc>
                  <a:spcBef>
                    <a:spcPts val="0"/>
                  </a:spcBef>
                  <a:spcAft>
                    <a:spcPts val="800"/>
                  </a:spcAft>
                  <a:buNone/>
                </a:pPr>
                <a:r>
                  <a:rPr lang="en-GB" sz="2000" dirty="0">
                    <a:latin typeface="+mj-lt"/>
                    <a:ea typeface="Calibri" panose="020F0502020204030204" pitchFamily="34" charset="0"/>
                    <a:cs typeface="Times New Roman" panose="02020603050405020304" pitchFamily="18" charset="0"/>
                  </a:rPr>
                  <a:t>The lifecycle deficit, net transfer inflows and asset-based reallocations are represented by </a:t>
                </a:r>
                <a:r>
                  <a:rPr lang="en-GB" sz="2000" i="1" dirty="0">
                    <a:latin typeface="+mj-lt"/>
                    <a:ea typeface="Calibri" panose="020F0502020204030204" pitchFamily="34" charset="0"/>
                    <a:cs typeface="Times New Roman" panose="02020603050405020304" pitchFamily="18" charset="0"/>
                  </a:rPr>
                  <a:t>(C(x) – Y</a:t>
                </a:r>
                <a:r>
                  <a:rPr lang="en-GB" sz="2000" i="1" baseline="30000" dirty="0">
                    <a:latin typeface="+mj-lt"/>
                    <a:ea typeface="Calibri" panose="020F0502020204030204" pitchFamily="34" charset="0"/>
                    <a:cs typeface="Times New Roman" panose="02020603050405020304" pitchFamily="18" charset="0"/>
                  </a:rPr>
                  <a:t>I</a:t>
                </a:r>
                <a:r>
                  <a:rPr lang="en-GB" sz="2000" i="1" dirty="0">
                    <a:latin typeface="+mj-lt"/>
                    <a:ea typeface="Calibri" panose="020F0502020204030204" pitchFamily="34" charset="0"/>
                    <a:cs typeface="Times New Roman" panose="02020603050405020304" pitchFamily="18" charset="0"/>
                  </a:rPr>
                  <a:t>(x)),</a:t>
                </a:r>
                <a:r>
                  <a:rPr lang="en-GB" sz="2000" dirty="0">
                    <a:latin typeface="+mj-lt"/>
                    <a:ea typeface="Calibri" panose="020F0502020204030204" pitchFamily="34" charset="0"/>
                    <a:cs typeface="Times New Roman" panose="02020603050405020304" pitchFamily="18" charset="0"/>
                  </a:rPr>
                  <a:t> (</a:t>
                </a:r>
                <a:r>
                  <a:rPr lang="en-GB" sz="2000" i="1" dirty="0">
                    <a:latin typeface="+mj-lt"/>
                    <a:ea typeface="Calibri" panose="020F0502020204030204" pitchFamily="34" charset="0"/>
                    <a:cs typeface="Times New Roman" panose="02020603050405020304" pitchFamily="18" charset="0"/>
                  </a:rPr>
                  <a:t>τ</a:t>
                </a:r>
                <a:r>
                  <a:rPr lang="en-GB" sz="2000" i="1" baseline="30000" dirty="0">
                    <a:latin typeface="+mj-lt"/>
                    <a:ea typeface="Calibri" panose="020F0502020204030204" pitchFamily="34" charset="0"/>
                    <a:cs typeface="Times New Roman" panose="02020603050405020304" pitchFamily="18" charset="0"/>
                  </a:rPr>
                  <a:t>+</a:t>
                </a:r>
                <a:r>
                  <a:rPr lang="en-GB" sz="2000" i="1" dirty="0">
                    <a:latin typeface="+mj-lt"/>
                    <a:ea typeface="Calibri" panose="020F0502020204030204" pitchFamily="34" charset="0"/>
                    <a:cs typeface="Times New Roman" panose="02020603050405020304" pitchFamily="18" charset="0"/>
                  </a:rPr>
                  <a:t>(x) – τ</a:t>
                </a:r>
                <a:r>
                  <a:rPr lang="en-GB" sz="2000" i="1" baseline="30000" dirty="0">
                    <a:latin typeface="+mj-lt"/>
                    <a:ea typeface="Calibri" panose="020F0502020204030204" pitchFamily="34" charset="0"/>
                    <a:cs typeface="Times New Roman" panose="02020603050405020304" pitchFamily="18" charset="0"/>
                  </a:rPr>
                  <a:t>-</a:t>
                </a:r>
                <a:r>
                  <a:rPr lang="en-GB" sz="2000" i="1" dirty="0">
                    <a:latin typeface="+mj-lt"/>
                    <a:ea typeface="Calibri" panose="020F0502020204030204" pitchFamily="34" charset="0"/>
                    <a:cs typeface="Times New Roman" panose="02020603050405020304" pitchFamily="18" charset="0"/>
                  </a:rPr>
                  <a:t>(x))</a:t>
                </a:r>
                <a:r>
                  <a:rPr lang="en-GB" sz="2000" dirty="0">
                    <a:latin typeface="+mj-lt"/>
                    <a:ea typeface="Calibri" panose="020F0502020204030204" pitchFamily="34" charset="0"/>
                    <a:cs typeface="Times New Roman" panose="02020603050405020304" pitchFamily="18" charset="0"/>
                  </a:rPr>
                  <a:t> and</a:t>
                </a:r>
                <a:r>
                  <a:rPr lang="en-GB" sz="2000" i="1" dirty="0">
                    <a:latin typeface="+mj-lt"/>
                    <a:ea typeface="Calibri" panose="020F0502020204030204" pitchFamily="34" charset="0"/>
                    <a:cs typeface="Times New Roman" panose="02020603050405020304" pitchFamily="18" charset="0"/>
                  </a:rPr>
                  <a:t> (Y</a:t>
                </a:r>
                <a:r>
                  <a:rPr lang="en-GB" sz="2000" i="1" baseline="30000" dirty="0">
                    <a:latin typeface="+mj-lt"/>
                    <a:ea typeface="Calibri" panose="020F0502020204030204" pitchFamily="34" charset="0"/>
                    <a:cs typeface="Times New Roman" panose="02020603050405020304" pitchFamily="18" charset="0"/>
                  </a:rPr>
                  <a:t>A</a:t>
                </a:r>
                <a:r>
                  <a:rPr lang="en-GB" sz="2000" i="1" dirty="0">
                    <a:latin typeface="+mj-lt"/>
                    <a:ea typeface="Calibri" panose="020F0502020204030204" pitchFamily="34" charset="0"/>
                    <a:cs typeface="Times New Roman" panose="02020603050405020304" pitchFamily="18" charset="0"/>
                  </a:rPr>
                  <a:t>(x) – S(x)) </a:t>
                </a:r>
                <a:r>
                  <a:rPr lang="en-GB" sz="2000" dirty="0">
                    <a:latin typeface="+mj-lt"/>
                    <a:ea typeface="Calibri" panose="020F0502020204030204" pitchFamily="34" charset="0"/>
                    <a:cs typeface="Times New Roman" panose="02020603050405020304" pitchFamily="18" charset="0"/>
                  </a:rPr>
                  <a:t>respectively</a:t>
                </a:r>
                <a:r>
                  <a:rPr lang="en-GB" sz="2000" i="1" dirty="0">
                    <a:latin typeface="+mj-lt"/>
                    <a:ea typeface="Calibri" panose="020F0502020204030204" pitchFamily="34" charset="0"/>
                    <a:cs typeface="Times New Roman" panose="02020603050405020304" pitchFamily="18" charset="0"/>
                  </a:rPr>
                  <a:t>. </a:t>
                </a:r>
                <a:endParaRPr lang="en-NG" sz="2000" dirty="0">
                  <a:latin typeface="+mj-lt"/>
                  <a:ea typeface="Calibri" panose="020F0502020204030204" pitchFamily="34" charset="0"/>
                  <a:cs typeface="Times New Roman" panose="02020603050405020304" pitchFamily="18" charset="0"/>
                </a:endParaRPr>
              </a:p>
              <a:p>
                <a:pPr marL="0" indent="0" algn="just">
                  <a:lnSpc>
                    <a:spcPct val="115000"/>
                  </a:lnSpc>
                  <a:spcBef>
                    <a:spcPts val="0"/>
                  </a:spcBef>
                  <a:spcAft>
                    <a:spcPts val="800"/>
                  </a:spcAft>
                  <a:buNone/>
                </a:pPr>
                <a:r>
                  <a:rPr lang="en-GB" sz="2000" dirty="0">
                    <a:latin typeface="+mj-lt"/>
                    <a:ea typeface="Calibri" panose="020F0502020204030204" pitchFamily="34" charset="0"/>
                    <a:cs typeface="Times New Roman" panose="02020603050405020304" pitchFamily="18" charset="0"/>
                  </a:rPr>
                  <a:t>Following Mason and Lee (2006), demographic dividend (growth of support ratio) is obtained as:</a:t>
                </a:r>
                <a:endParaRPr lang="en-NG" sz="2000" dirty="0">
                  <a:latin typeface="+mj-lt"/>
                  <a:ea typeface="Calibri" panose="020F0502020204030204" pitchFamily="34" charset="0"/>
                  <a:cs typeface="Times New Roman" panose="02020603050405020304" pitchFamily="18" charset="0"/>
                </a:endParaRPr>
              </a:p>
              <a:p>
                <a:pPr marL="0" indent="0">
                  <a:lnSpc>
                    <a:spcPct val="115000"/>
                  </a:lnSpc>
                  <a:spcBef>
                    <a:spcPts val="0"/>
                  </a:spcBef>
                  <a:spcAft>
                    <a:spcPts val="800"/>
                  </a:spcAft>
                  <a:buNone/>
                </a:pPr>
                <a:r>
                  <a:rPr lang="en-US" sz="2000" dirty="0">
                    <a:ea typeface="Calibri" panose="020F0502020204030204" pitchFamily="34" charset="0"/>
                    <a:cs typeface="Times New Roman" panose="02020603050405020304" pitchFamily="18" charset="0"/>
                  </a:rPr>
                  <a:t>			</a:t>
                </a:r>
                <a14:m>
                  <m:oMath xmlns:m="http://schemas.openxmlformats.org/officeDocument/2006/math">
                    <m:acc>
                      <m:accPr>
                        <m:chr m:val="̇"/>
                        <m:ctrlPr>
                          <a:rPr lang="en-NG" sz="2000" i="1">
                            <a:latin typeface="Cambria Math" panose="02040503050406030204" pitchFamily="18" charset="0"/>
                            <a:ea typeface="Calibri" panose="020F0502020204030204" pitchFamily="34" charset="0"/>
                            <a:cs typeface="Times New Roman" panose="02020603050405020304" pitchFamily="18" charset="0"/>
                          </a:rPr>
                        </m:ctrlPr>
                      </m:accPr>
                      <m:e>
                        <m:r>
                          <a:rPr lang="en-GB" sz="2000" i="1">
                            <a:latin typeface="Cambria Math" panose="02040503050406030204" pitchFamily="18" charset="0"/>
                            <a:ea typeface="Calibri" panose="020F0502020204030204" pitchFamily="34" charset="0"/>
                            <a:cs typeface="Times New Roman" panose="02020603050405020304" pitchFamily="18" charset="0"/>
                          </a:rPr>
                          <m:t>𝑆𝑅</m:t>
                        </m:r>
                        <m:d>
                          <m:dPr>
                            <m:ctrlPr>
                              <a:rPr lang="en-NG" sz="2000" i="1">
                                <a:latin typeface="Cambria Math" panose="02040503050406030204" pitchFamily="18" charset="0"/>
                                <a:ea typeface="Calibri" panose="020F0502020204030204" pitchFamily="34" charset="0"/>
                                <a:cs typeface="Times New Roman" panose="02020603050405020304" pitchFamily="18" charset="0"/>
                              </a:rPr>
                            </m:ctrlPr>
                          </m:dPr>
                          <m:e>
                            <m:r>
                              <a:rPr lang="en-GB" sz="2000" i="1">
                                <a:latin typeface="Cambria Math" panose="02040503050406030204" pitchFamily="18" charset="0"/>
                                <a:ea typeface="Calibri" panose="020F0502020204030204" pitchFamily="34" charset="0"/>
                                <a:cs typeface="Times New Roman" panose="02020603050405020304" pitchFamily="18" charset="0"/>
                              </a:rPr>
                              <m:t>𝑡</m:t>
                            </m:r>
                          </m:e>
                        </m:d>
                      </m:e>
                    </m:acc>
                    <m:r>
                      <a:rPr lang="en-GB" sz="2000" i="1">
                        <a:latin typeface="Cambria Math" panose="02040503050406030204" pitchFamily="18" charset="0"/>
                        <a:ea typeface="Calibri" panose="020F0502020204030204" pitchFamily="34" charset="0"/>
                        <a:cs typeface="Times New Roman" panose="02020603050405020304" pitchFamily="18" charset="0"/>
                      </a:rPr>
                      <m:t>= </m:t>
                    </m:r>
                    <m:acc>
                      <m:accPr>
                        <m:chr m:val="̇"/>
                        <m:ctrlPr>
                          <a:rPr lang="en-NG" sz="2000" i="1">
                            <a:latin typeface="Cambria Math" panose="02040503050406030204" pitchFamily="18" charset="0"/>
                            <a:ea typeface="Calibri" panose="020F0502020204030204" pitchFamily="34" charset="0"/>
                            <a:cs typeface="Times New Roman" panose="02020603050405020304" pitchFamily="18" charset="0"/>
                          </a:rPr>
                        </m:ctrlPr>
                      </m:accPr>
                      <m:e>
                        <m:r>
                          <a:rPr lang="en-GB" sz="2000" i="1">
                            <a:latin typeface="Cambria Math" panose="02040503050406030204" pitchFamily="18" charset="0"/>
                            <a:ea typeface="Calibri" panose="020F0502020204030204" pitchFamily="34" charset="0"/>
                            <a:cs typeface="Times New Roman" panose="02020603050405020304" pitchFamily="18" charset="0"/>
                          </a:rPr>
                          <m:t>𝐿</m:t>
                        </m:r>
                        <m:r>
                          <a:rPr lang="en-GB" sz="2000" i="1">
                            <a:latin typeface="Cambria Math" panose="02040503050406030204" pitchFamily="18" charset="0"/>
                            <a:ea typeface="Calibri" panose="020F0502020204030204" pitchFamily="34" charset="0"/>
                            <a:cs typeface="Times New Roman" panose="02020603050405020304" pitchFamily="18" charset="0"/>
                          </a:rPr>
                          <m:t>(</m:t>
                        </m:r>
                        <m:r>
                          <a:rPr lang="en-GB" sz="2000" i="1">
                            <a:latin typeface="Cambria Math" panose="02040503050406030204" pitchFamily="18" charset="0"/>
                            <a:ea typeface="Calibri" panose="020F0502020204030204" pitchFamily="34" charset="0"/>
                            <a:cs typeface="Times New Roman" panose="02020603050405020304" pitchFamily="18" charset="0"/>
                          </a:rPr>
                          <m:t>𝑡</m:t>
                        </m:r>
                        <m:r>
                          <a:rPr lang="en-GB" sz="2000" i="1">
                            <a:latin typeface="Cambria Math" panose="02040503050406030204" pitchFamily="18" charset="0"/>
                            <a:ea typeface="Calibri" panose="020F0502020204030204" pitchFamily="34" charset="0"/>
                            <a:cs typeface="Times New Roman" panose="02020603050405020304" pitchFamily="18" charset="0"/>
                          </a:rPr>
                          <m:t>)</m:t>
                        </m:r>
                      </m:e>
                    </m:acc>
                    <m:r>
                      <a:rPr lang="en-GB" sz="2000" i="1">
                        <a:latin typeface="Cambria Math" panose="02040503050406030204" pitchFamily="18" charset="0"/>
                        <a:ea typeface="Calibri" panose="020F0502020204030204" pitchFamily="34" charset="0"/>
                        <a:cs typeface="Times New Roman" panose="02020603050405020304" pitchFamily="18" charset="0"/>
                      </a:rPr>
                      <m:t>−</m:t>
                    </m:r>
                    <m:r>
                      <a:rPr lang="en-GB" sz="2000" i="1">
                        <a:latin typeface="Cambria Math" panose="02040503050406030204" pitchFamily="18" charset="0"/>
                        <a:ea typeface="Times New Roman" panose="02020603050405020304" pitchFamily="18" charset="0"/>
                        <a:cs typeface="Times New Roman" panose="02020603050405020304" pitchFamily="18" charset="0"/>
                      </a:rPr>
                      <m:t> </m:t>
                    </m:r>
                    <m:acc>
                      <m:accPr>
                        <m:chr m:val="̇"/>
                        <m:ctrlPr>
                          <a:rPr lang="en-NG" sz="2000" i="1">
                            <a:latin typeface="Cambria Math" panose="02040503050406030204" pitchFamily="18" charset="0"/>
                            <a:ea typeface="Times New Roman" panose="02020603050405020304" pitchFamily="18" charset="0"/>
                            <a:cs typeface="Times New Roman" panose="02020603050405020304" pitchFamily="18" charset="0"/>
                          </a:rPr>
                        </m:ctrlPr>
                      </m:accPr>
                      <m:e>
                        <m:r>
                          <a:rPr lang="en-GB" sz="2000" i="1">
                            <a:latin typeface="Cambria Math" panose="02040503050406030204" pitchFamily="18" charset="0"/>
                            <a:ea typeface="Times New Roman" panose="02020603050405020304" pitchFamily="18" charset="0"/>
                            <a:cs typeface="Times New Roman" panose="02020603050405020304" pitchFamily="18" charset="0"/>
                          </a:rPr>
                          <m:t>𝑁</m:t>
                        </m:r>
                        <m:r>
                          <a:rPr lang="en-GB" sz="2000" i="1">
                            <a:latin typeface="Cambria Math" panose="02040503050406030204" pitchFamily="18" charset="0"/>
                            <a:ea typeface="Times New Roman" panose="02020603050405020304" pitchFamily="18" charset="0"/>
                            <a:cs typeface="Times New Roman" panose="02020603050405020304" pitchFamily="18" charset="0"/>
                          </a:rPr>
                          <m:t>(</m:t>
                        </m:r>
                        <m:r>
                          <a:rPr lang="en-GB" sz="2000" i="1">
                            <a:latin typeface="Cambria Math" panose="02040503050406030204" pitchFamily="18" charset="0"/>
                            <a:ea typeface="Times New Roman" panose="02020603050405020304" pitchFamily="18" charset="0"/>
                            <a:cs typeface="Times New Roman" panose="02020603050405020304" pitchFamily="18" charset="0"/>
                          </a:rPr>
                          <m:t>𝑡</m:t>
                        </m:r>
                        <m:r>
                          <a:rPr lang="en-GB" sz="2000" i="1">
                            <a:latin typeface="Cambria Math" panose="02040503050406030204" pitchFamily="18" charset="0"/>
                            <a:ea typeface="Times New Roman" panose="02020603050405020304" pitchFamily="18" charset="0"/>
                            <a:cs typeface="Times New Roman" panose="02020603050405020304" pitchFamily="18" charset="0"/>
                          </a:rPr>
                          <m:t>)</m:t>
                        </m:r>
                      </m:e>
                    </m:acc>
                  </m:oMath>
                </a14:m>
                <a:r>
                  <a:rPr lang="en-GB" sz="2000" dirty="0">
                    <a:latin typeface="+mj-lt"/>
                    <a:ea typeface="Times New Roman" panose="02020603050405020304" pitchFamily="18" charset="0"/>
                    <a:cs typeface="Times New Roman" panose="02020603050405020304" pitchFamily="18" charset="0"/>
                  </a:rPr>
                  <a:t>………………7</a:t>
                </a:r>
                <a:endParaRPr lang="en-NG" sz="2000" dirty="0">
                  <a:latin typeface="+mj-lt"/>
                  <a:ea typeface="Calibri" panose="020F0502020204030204" pitchFamily="34" charset="0"/>
                  <a:cs typeface="Times New Roman" panose="02020603050405020304" pitchFamily="18" charset="0"/>
                </a:endParaRPr>
              </a:p>
              <a:p>
                <a:pPr marL="0" indent="0">
                  <a:buNone/>
                </a:pPr>
                <a:r>
                  <a:rPr lang="en-GB" sz="2000" dirty="0">
                    <a:latin typeface="+mj-lt"/>
                    <a:ea typeface="Calibri" panose="020F0502020204030204" pitchFamily="34" charset="0"/>
                  </a:rPr>
                  <a:t>Positive growth of the support ratio indicates that the number of effective producers grows faster than the number of effective consumers.</a:t>
                </a:r>
                <a:endParaRPr lang="en-US" sz="2000" b="1" i="1" dirty="0">
                  <a:latin typeface="+mj-lt"/>
                  <a:ea typeface="Calibri" panose="020F0502020204030204" pitchFamily="34" charset="0"/>
                </a:endParaRPr>
              </a:p>
              <a:p>
                <a:pPr marL="900113" indent="-900113">
                  <a:buNone/>
                </a:pPr>
                <a:r>
                  <a:rPr lang="en-US" sz="2000" b="1" i="1" dirty="0">
                    <a:latin typeface="+mj-lt"/>
                    <a:ea typeface="Calibri" panose="020F0502020204030204" pitchFamily="34" charset="0"/>
                  </a:rPr>
                  <a:t>Stage 2… </a:t>
                </a:r>
                <a:r>
                  <a:rPr lang="en-US" sz="2000" dirty="0">
                    <a:latin typeface="+mj-lt"/>
                    <a:ea typeface="Calibri" panose="020F0502020204030204" pitchFamily="34" charset="0"/>
                  </a:rPr>
                  <a:t>Random (equations </a:t>
                </a:r>
                <a:r>
                  <a:rPr lang="en-US" sz="2000" dirty="0" err="1">
                    <a:latin typeface="+mj-lt"/>
                    <a:ea typeface="Calibri" panose="020F0502020204030204" pitchFamily="34" charset="0"/>
                  </a:rPr>
                  <a:t>4a</a:t>
                </a:r>
                <a:r>
                  <a:rPr lang="en-US" sz="2000" dirty="0">
                    <a:latin typeface="+mj-lt"/>
                    <a:ea typeface="Calibri" panose="020F0502020204030204" pitchFamily="34" charset="0"/>
                  </a:rPr>
                  <a:t> and </a:t>
                </a:r>
                <a:r>
                  <a:rPr lang="en-US" sz="2000" dirty="0" err="1">
                    <a:latin typeface="+mj-lt"/>
                    <a:ea typeface="Calibri" panose="020F0502020204030204" pitchFamily="34" charset="0"/>
                  </a:rPr>
                  <a:t>5a</a:t>
                </a:r>
                <a:r>
                  <a:rPr lang="en-US" sz="2000" dirty="0">
                    <a:latin typeface="+mj-lt"/>
                    <a:ea typeface="Calibri" panose="020F0502020204030204" pitchFamily="34" charset="0"/>
                  </a:rPr>
                  <a:t>) and fixed (equations </a:t>
                </a:r>
                <a:r>
                  <a:rPr lang="en-US" sz="2000" dirty="0" err="1">
                    <a:latin typeface="+mj-lt"/>
                    <a:ea typeface="Calibri" panose="020F0502020204030204" pitchFamily="34" charset="0"/>
                  </a:rPr>
                  <a:t>4b</a:t>
                </a:r>
                <a:r>
                  <a:rPr lang="en-US" sz="2000" dirty="0">
                    <a:latin typeface="+mj-lt"/>
                    <a:ea typeface="Calibri" panose="020F0502020204030204" pitchFamily="34" charset="0"/>
                  </a:rPr>
                  <a:t> and </a:t>
                </a:r>
                <a:r>
                  <a:rPr lang="en-US" sz="2000" dirty="0" err="1">
                    <a:latin typeface="+mj-lt"/>
                    <a:ea typeface="Calibri" panose="020F0502020204030204" pitchFamily="34" charset="0"/>
                  </a:rPr>
                  <a:t>5b</a:t>
                </a:r>
                <a:r>
                  <a:rPr lang="en-US" sz="2000" dirty="0">
                    <a:latin typeface="+mj-lt"/>
                    <a:ea typeface="Calibri" panose="020F0502020204030204" pitchFamily="34" charset="0"/>
                  </a:rPr>
                  <a:t>) effects panel regression methods are adopted to estimate the models</a:t>
                </a:r>
              </a:p>
              <a:p>
                <a:pPr marL="1163638" lvl="1" indent="-246063"/>
                <a:r>
                  <a:rPr lang="en-GB" sz="2000" dirty="0">
                    <a:latin typeface="+mj-lt"/>
                    <a:ea typeface="Calibri" panose="020F0502020204030204" pitchFamily="34" charset="0"/>
                  </a:rPr>
                  <a:t>Robustness to data with small sample size (panels with N smaller than T)</a:t>
                </a:r>
              </a:p>
              <a:p>
                <a:pPr marL="1163638" lvl="1" indent="-246063"/>
                <a:r>
                  <a:rPr lang="en-US" sz="2000" dirty="0">
                    <a:latin typeface="+mj-lt"/>
                    <a:ea typeface="Calibri" panose="020F0502020204030204" pitchFamily="34" charset="0"/>
                  </a:rPr>
                  <a:t>Consistent and efficient estimates</a:t>
                </a:r>
              </a:p>
              <a:p>
                <a:pPr marL="1163638" lvl="1" indent="-246063"/>
                <a:r>
                  <a:rPr lang="en-US" sz="2000" dirty="0">
                    <a:latin typeface="+mj-lt"/>
                    <a:ea typeface="Calibri" panose="020F0502020204030204" pitchFamily="34" charset="0"/>
                  </a:rPr>
                  <a:t>Valid model is selected based on Hausman specification test</a:t>
                </a:r>
              </a:p>
              <a:p>
                <a:pPr marL="0" indent="0">
                  <a:buNone/>
                </a:pPr>
                <a:endParaRPr lang="en-US" sz="2000" dirty="0">
                  <a:latin typeface="+mj-lt"/>
                </a:endParaRPr>
              </a:p>
            </p:txBody>
          </p:sp>
        </mc:Choice>
        <mc:Fallback xmlns="">
          <p:sp>
            <p:nvSpPr>
              <p:cNvPr id="5" name="Content Placeholder 4"/>
              <p:cNvSpPr>
                <a:spLocks noGrp="1" noRot="1" noChangeAspect="1" noMove="1" noResize="1" noEditPoints="1" noAdjustHandles="1" noChangeArrowheads="1" noChangeShapeType="1" noTextEdit="1"/>
              </p:cNvSpPr>
              <p:nvPr>
                <p:ph idx="1"/>
              </p:nvPr>
            </p:nvSpPr>
            <p:spPr>
              <a:xfrm>
                <a:off x="381000" y="304800"/>
                <a:ext cx="11277600" cy="6400800"/>
              </a:xfrm>
              <a:blipFill>
                <a:blip r:embed="rId2"/>
                <a:stretch>
                  <a:fillRect l="-595" t="-95" r="-541" b="-571"/>
                </a:stretch>
              </a:blipFill>
            </p:spPr>
            <p:txBody>
              <a:bodyPr/>
              <a:lstStyle/>
              <a:p>
                <a:r>
                  <a:rPr lang="en-NG">
                    <a:noFill/>
                  </a:rPr>
                  <a:t> </a:t>
                </a:r>
              </a:p>
            </p:txBody>
          </p:sp>
        </mc:Fallback>
      </mc:AlternateContent>
    </p:spTree>
  </p:cSld>
  <p:clrMapOvr>
    <a:masterClrMapping/>
  </p:clrMapOvr>
  <p:transition>
    <p:wheel spokes="8"/>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6300" y="1447800"/>
            <a:ext cx="10439400" cy="3429000"/>
          </a:xfrm>
        </p:spPr>
        <p:txBody>
          <a:bodyPr>
            <a:normAutofit/>
          </a:bodyPr>
          <a:lstStyle/>
          <a:p>
            <a:pPr marL="0" indent="0">
              <a:buNone/>
            </a:pPr>
            <a:r>
              <a:rPr lang="en-US" sz="2400" b="1" dirty="0">
                <a:latin typeface="Times New Roman" panose="02020603050405020304" pitchFamily="18" charset="0"/>
              </a:rPr>
              <a:t>Data</a:t>
            </a:r>
          </a:p>
          <a:p>
            <a:pPr lvl="1"/>
            <a:r>
              <a:rPr lang="en-GB" dirty="0">
                <a:latin typeface="Times New Roman" panose="02020603050405020304" pitchFamily="18" charset="0"/>
                <a:ea typeface="Calibri" panose="020F0502020204030204" pitchFamily="34" charset="0"/>
              </a:rPr>
              <a:t>Population data were extracted from 2019 world population prospects of United Nations.</a:t>
            </a:r>
          </a:p>
          <a:p>
            <a:pPr lvl="1"/>
            <a:r>
              <a:rPr lang="en-GB" dirty="0">
                <a:latin typeface="Times New Roman" panose="02020603050405020304" pitchFamily="18" charset="0"/>
                <a:ea typeface="Calibri" panose="020F0502020204030204" pitchFamily="34" charset="0"/>
              </a:rPr>
              <a:t>National Transfer Accounts (NTA) Data were extracted from NTA database</a:t>
            </a:r>
            <a:endParaRPr lang="en-US" dirty="0">
              <a:latin typeface="Times New Roman" panose="02020603050405020304" pitchFamily="18" charset="0"/>
              <a:ea typeface="Calibri" panose="020F0502020204030204" pitchFamily="34" charset="0"/>
            </a:endParaRPr>
          </a:p>
          <a:p>
            <a:pPr lvl="1"/>
            <a:r>
              <a:rPr lang="en-GB" dirty="0">
                <a:latin typeface="Times New Roman" panose="02020603050405020304" pitchFamily="18" charset="0"/>
                <a:ea typeface="Calibri" panose="020F0502020204030204" pitchFamily="34" charset="0"/>
              </a:rPr>
              <a:t>Data for other variables were obtained from the World Bank World Development Indicators.</a:t>
            </a:r>
          </a:p>
          <a:p>
            <a:pPr lvl="1"/>
            <a:r>
              <a:rPr lang="en-GB" dirty="0">
                <a:latin typeface="Times New Roman" panose="02020603050405020304" pitchFamily="18" charset="0"/>
                <a:ea typeface="Calibri" panose="020F0502020204030204" pitchFamily="34" charset="0"/>
              </a:rPr>
              <a:t>Scope: 1980 - 2018</a:t>
            </a:r>
            <a:endParaRPr lang="en-US" dirty="0">
              <a:latin typeface="Times New Roman" panose="02020603050405020304" pitchFamily="18" charset="0"/>
            </a:endParaRPr>
          </a:p>
          <a:p>
            <a:endParaRPr lang="en-GB" sz="2400" dirty="0">
              <a:latin typeface="Times New Roman" panose="02020603050405020304" pitchFamily="18" charset="0"/>
              <a:ea typeface="Calibri" panose="020F0502020204030204" pitchFamily="34" charset="0"/>
            </a:endParaRPr>
          </a:p>
          <a:p>
            <a:pPr lvl="1"/>
            <a:endParaRPr lang="en-US" dirty="0">
              <a:latin typeface="Times New Roman" panose="02020603050405020304" pitchFamily="18" charset="0"/>
            </a:endParaRPr>
          </a:p>
        </p:txBody>
      </p:sp>
    </p:spTree>
  </p:cSld>
  <p:clrMapOvr>
    <a:masterClrMapping/>
  </p:clrMapOvr>
  <p:transition>
    <p:wheel spokes="8"/>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032D445-D71D-492C-93FF-85FE28547571}"/>
              </a:ext>
            </a:extLst>
          </p:cNvPr>
          <p:cNvSpPr>
            <a:spLocks noGrp="1"/>
          </p:cNvSpPr>
          <p:nvPr>
            <p:ph idx="1"/>
          </p:nvPr>
        </p:nvSpPr>
        <p:spPr>
          <a:xfrm>
            <a:off x="1752600" y="152400"/>
            <a:ext cx="7467600" cy="393895"/>
          </a:xfrm>
        </p:spPr>
        <p:txBody>
          <a:bodyPr/>
          <a:lstStyle/>
          <a:p>
            <a:pPr marL="0" indent="0">
              <a:buNone/>
            </a:pPr>
            <a:r>
              <a:rPr lang="en-GB" sz="1800" b="1" dirty="0">
                <a:latin typeface="Times New Roman" panose="02020603050405020304" pitchFamily="18" charset="0"/>
                <a:ea typeface="Calibri" panose="020F0502020204030204" pitchFamily="34" charset="0"/>
              </a:rPr>
              <a:t>Effect of Demographic Dividend and human capital on economic growth</a:t>
            </a:r>
          </a:p>
          <a:p>
            <a:endParaRPr lang="en-NG" b="1" dirty="0"/>
          </a:p>
        </p:txBody>
      </p:sp>
      <p:graphicFrame>
        <p:nvGraphicFramePr>
          <p:cNvPr id="4" name="Table 4">
            <a:extLst>
              <a:ext uri="{FF2B5EF4-FFF2-40B4-BE49-F238E27FC236}">
                <a16:creationId xmlns:a16="http://schemas.microsoft.com/office/drawing/2014/main" id="{A86A5226-C186-4606-A183-50047CAF25CA}"/>
              </a:ext>
            </a:extLst>
          </p:cNvPr>
          <p:cNvGraphicFramePr>
            <a:graphicFrameLocks noGrp="1"/>
          </p:cNvGraphicFramePr>
          <p:nvPr>
            <p:extLst>
              <p:ext uri="{D42A27DB-BD31-4B8C-83A1-F6EECF244321}">
                <p14:modId xmlns:p14="http://schemas.microsoft.com/office/powerpoint/2010/main" val="2433397428"/>
              </p:ext>
            </p:extLst>
          </p:nvPr>
        </p:nvGraphicFramePr>
        <p:xfrm>
          <a:off x="1600200" y="622491"/>
          <a:ext cx="8458200" cy="6083109"/>
        </p:xfrm>
        <a:graphic>
          <a:graphicData uri="http://schemas.openxmlformats.org/drawingml/2006/table">
            <a:tbl>
              <a:tblPr firstRow="1" bandRow="1">
                <a:tableStyleId>{5C22544A-7EE6-4342-B048-85BDC9FD1C3A}</a:tableStyleId>
              </a:tblPr>
              <a:tblGrid>
                <a:gridCol w="1691640">
                  <a:extLst>
                    <a:ext uri="{9D8B030D-6E8A-4147-A177-3AD203B41FA5}">
                      <a16:colId xmlns:a16="http://schemas.microsoft.com/office/drawing/2014/main" val="3807955846"/>
                    </a:ext>
                  </a:extLst>
                </a:gridCol>
                <a:gridCol w="1691640">
                  <a:extLst>
                    <a:ext uri="{9D8B030D-6E8A-4147-A177-3AD203B41FA5}">
                      <a16:colId xmlns:a16="http://schemas.microsoft.com/office/drawing/2014/main" val="2644288822"/>
                    </a:ext>
                  </a:extLst>
                </a:gridCol>
                <a:gridCol w="1691640">
                  <a:extLst>
                    <a:ext uri="{9D8B030D-6E8A-4147-A177-3AD203B41FA5}">
                      <a16:colId xmlns:a16="http://schemas.microsoft.com/office/drawing/2014/main" val="1290302567"/>
                    </a:ext>
                  </a:extLst>
                </a:gridCol>
                <a:gridCol w="1691640">
                  <a:extLst>
                    <a:ext uri="{9D8B030D-6E8A-4147-A177-3AD203B41FA5}">
                      <a16:colId xmlns:a16="http://schemas.microsoft.com/office/drawing/2014/main" val="2051884772"/>
                    </a:ext>
                  </a:extLst>
                </a:gridCol>
                <a:gridCol w="1691640">
                  <a:extLst>
                    <a:ext uri="{9D8B030D-6E8A-4147-A177-3AD203B41FA5}">
                      <a16:colId xmlns:a16="http://schemas.microsoft.com/office/drawing/2014/main" val="2887065490"/>
                    </a:ext>
                  </a:extLst>
                </a:gridCol>
              </a:tblGrid>
              <a:tr h="332651">
                <a:tc>
                  <a:txBody>
                    <a:bodyPr/>
                    <a:lstStyle/>
                    <a:p>
                      <a:pPr algn="l">
                        <a:lnSpc>
                          <a:spcPct val="115000"/>
                        </a:lnSpc>
                        <a:spcAft>
                          <a:spcPts val="800"/>
                        </a:spcAft>
                      </a:pPr>
                      <a:r>
                        <a:rPr lang="en-GB" sz="1600" dirty="0">
                          <a:effectLst/>
                          <a:latin typeface="Times New Roman" panose="02020603050405020304" pitchFamily="18" charset="0"/>
                          <a:ea typeface="Calibri" panose="020F0502020204030204" pitchFamily="34" charset="0"/>
                          <a:cs typeface="Times New Roman" panose="02020603050405020304" pitchFamily="18" charset="0"/>
                        </a:rPr>
                        <a:t>Variable</a:t>
                      </a:r>
                      <a:endParaRPr lang="en-NG"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gn="ctr">
                        <a:lnSpc>
                          <a:spcPct val="115000"/>
                        </a:lnSpc>
                        <a:spcAft>
                          <a:spcPts val="800"/>
                        </a:spcAft>
                      </a:pPr>
                      <a:r>
                        <a:rPr lang="en-GB" sz="1600" dirty="0">
                          <a:effectLst/>
                          <a:latin typeface="Times New Roman" panose="02020603050405020304" pitchFamily="18" charset="0"/>
                          <a:ea typeface="Calibri" panose="020F0502020204030204" pitchFamily="34" charset="0"/>
                          <a:cs typeface="Times New Roman" panose="02020603050405020304" pitchFamily="18" charset="0"/>
                        </a:rPr>
                        <a:t>Baseline Model</a:t>
                      </a:r>
                      <a:endParaRPr lang="en-NG"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NG"/>
                    </a:p>
                  </a:txBody>
                  <a:tcPr/>
                </a:tc>
                <a:tc gridSpan="2">
                  <a:txBody>
                    <a:bodyPr/>
                    <a:lstStyle/>
                    <a:p>
                      <a:pPr algn="ctr">
                        <a:lnSpc>
                          <a:spcPct val="115000"/>
                        </a:lnSpc>
                        <a:spcAft>
                          <a:spcPts val="800"/>
                        </a:spcAft>
                      </a:pPr>
                      <a:r>
                        <a:rPr lang="en-GB" sz="1600">
                          <a:effectLst/>
                          <a:latin typeface="Times New Roman" panose="02020603050405020304" pitchFamily="18" charset="0"/>
                          <a:ea typeface="Calibri" panose="020F0502020204030204" pitchFamily="34" charset="0"/>
                          <a:cs typeface="Times New Roman" panose="02020603050405020304" pitchFamily="18" charset="0"/>
                        </a:rPr>
                        <a:t>Model with control variables</a:t>
                      </a:r>
                      <a:endParaRPr lang="en-NG"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NG"/>
                    </a:p>
                  </a:txBody>
                  <a:tcPr/>
                </a:tc>
                <a:extLst>
                  <a:ext uri="{0D108BD9-81ED-4DB2-BD59-A6C34878D82A}">
                    <a16:rowId xmlns:a16="http://schemas.microsoft.com/office/drawing/2014/main" val="3029054349"/>
                  </a:ext>
                </a:extLst>
              </a:tr>
              <a:tr h="332651">
                <a:tc>
                  <a:txBody>
                    <a:bodyPr/>
                    <a:lstStyle/>
                    <a:p>
                      <a:pPr algn="l">
                        <a:lnSpc>
                          <a:spcPct val="115000"/>
                        </a:lnSpc>
                        <a:spcAft>
                          <a:spcPts val="800"/>
                        </a:spcAft>
                      </a:pPr>
                      <a:r>
                        <a:rPr lang="en-GB" sz="1600">
                          <a:effectLst/>
                          <a:latin typeface="Times New Roman" panose="02020603050405020304" pitchFamily="18" charset="0"/>
                          <a:ea typeface="Calibri" panose="020F0502020204030204" pitchFamily="34" charset="0"/>
                          <a:cs typeface="Times New Roman" panose="02020603050405020304" pitchFamily="18" charset="0"/>
                        </a:rPr>
                        <a:t> </a:t>
                      </a:r>
                      <a:endParaRPr lang="en-NG"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pPr>
                      <a:r>
                        <a:rPr lang="en-GB" sz="1600">
                          <a:effectLst/>
                          <a:latin typeface="Times New Roman" panose="02020603050405020304" pitchFamily="18" charset="0"/>
                          <a:ea typeface="Calibri" panose="020F0502020204030204" pitchFamily="34" charset="0"/>
                          <a:cs typeface="Times New Roman" panose="02020603050405020304" pitchFamily="18" charset="0"/>
                        </a:rPr>
                        <a:t>Random Effect</a:t>
                      </a:r>
                      <a:endParaRPr lang="en-NG"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pPr>
                      <a:r>
                        <a:rPr lang="en-GB" sz="1600" dirty="0">
                          <a:effectLst/>
                          <a:latin typeface="Times New Roman" panose="02020603050405020304" pitchFamily="18" charset="0"/>
                          <a:ea typeface="Calibri" panose="020F0502020204030204" pitchFamily="34" charset="0"/>
                          <a:cs typeface="Times New Roman" panose="02020603050405020304" pitchFamily="18" charset="0"/>
                        </a:rPr>
                        <a:t>Fixed Effect</a:t>
                      </a:r>
                      <a:endParaRPr lang="en-NG"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pPr>
                      <a:r>
                        <a:rPr lang="en-GB" sz="1600">
                          <a:effectLst/>
                          <a:latin typeface="Times New Roman" panose="02020603050405020304" pitchFamily="18" charset="0"/>
                          <a:ea typeface="Calibri" panose="020F0502020204030204" pitchFamily="34" charset="0"/>
                          <a:cs typeface="Times New Roman" panose="02020603050405020304" pitchFamily="18" charset="0"/>
                        </a:rPr>
                        <a:t>Random Effect</a:t>
                      </a:r>
                      <a:endParaRPr lang="en-NG"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pPr>
                      <a:r>
                        <a:rPr lang="en-GB" sz="1600">
                          <a:effectLst/>
                          <a:latin typeface="Times New Roman" panose="02020603050405020304" pitchFamily="18" charset="0"/>
                          <a:ea typeface="Calibri" panose="020F0502020204030204" pitchFamily="34" charset="0"/>
                          <a:cs typeface="Times New Roman" panose="02020603050405020304" pitchFamily="18" charset="0"/>
                        </a:rPr>
                        <a:t>Fixed Effect</a:t>
                      </a:r>
                      <a:endParaRPr lang="en-NG"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87109926"/>
                  </a:ext>
                </a:extLst>
              </a:tr>
              <a:tr h="332651">
                <a:tc>
                  <a:txBody>
                    <a:bodyPr/>
                    <a:lstStyle/>
                    <a:p>
                      <a:pPr algn="l">
                        <a:lnSpc>
                          <a:spcPct val="115000"/>
                        </a:lnSpc>
                        <a:spcAft>
                          <a:spcPts val="800"/>
                        </a:spcAft>
                      </a:pPr>
                      <a:r>
                        <a:rPr lang="en-GB" sz="1600">
                          <a:effectLst/>
                          <a:latin typeface="Times New Roman" panose="02020603050405020304" pitchFamily="18" charset="0"/>
                          <a:ea typeface="Calibri" panose="020F0502020204030204" pitchFamily="34" charset="0"/>
                          <a:cs typeface="Times New Roman" panose="02020603050405020304" pitchFamily="18" charset="0"/>
                        </a:rPr>
                        <a:t>L_GDPG</a:t>
                      </a:r>
                      <a:endParaRPr lang="en-NG"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pPr>
                      <a:r>
                        <a:rPr lang="en-GB" sz="1600">
                          <a:effectLst/>
                          <a:latin typeface="Times New Roman" panose="02020603050405020304" pitchFamily="18" charset="0"/>
                          <a:ea typeface="Calibri" panose="020F0502020204030204" pitchFamily="34" charset="0"/>
                          <a:cs typeface="Times New Roman" panose="02020603050405020304" pitchFamily="18" charset="0"/>
                        </a:rPr>
                        <a:t>-0.034(0.056)</a:t>
                      </a:r>
                      <a:endParaRPr lang="en-NG"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pPr>
                      <a:r>
                        <a:rPr lang="en-GB" sz="1600">
                          <a:effectLst/>
                          <a:latin typeface="Times New Roman" panose="02020603050405020304" pitchFamily="18" charset="0"/>
                          <a:ea typeface="Calibri" panose="020F0502020204030204" pitchFamily="34" charset="0"/>
                          <a:cs typeface="Times New Roman" panose="02020603050405020304" pitchFamily="18" charset="0"/>
                        </a:rPr>
                        <a:t>-0.083(0.057)</a:t>
                      </a:r>
                      <a:endParaRPr lang="en-NG"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pPr>
                      <a:r>
                        <a:rPr lang="en-GB" sz="1600">
                          <a:effectLst/>
                          <a:latin typeface="Times New Roman" panose="02020603050405020304" pitchFamily="18" charset="0"/>
                          <a:ea typeface="Calibri" panose="020F0502020204030204" pitchFamily="34" charset="0"/>
                          <a:cs typeface="Times New Roman" panose="02020603050405020304" pitchFamily="18" charset="0"/>
                        </a:rPr>
                        <a:t>-0.088(0.055)</a:t>
                      </a:r>
                      <a:endParaRPr lang="en-NG"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pPr>
                      <a:r>
                        <a:rPr lang="en-GB" sz="1600">
                          <a:effectLst/>
                          <a:latin typeface="Times New Roman" panose="02020603050405020304" pitchFamily="18" charset="0"/>
                          <a:ea typeface="Calibri" panose="020F0502020204030204" pitchFamily="34" charset="0"/>
                          <a:cs typeface="Times New Roman" panose="02020603050405020304" pitchFamily="18" charset="0"/>
                        </a:rPr>
                        <a:t>-0.113(0.056)**</a:t>
                      </a:r>
                      <a:endParaRPr lang="en-NG"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67613674"/>
                  </a:ext>
                </a:extLst>
              </a:tr>
              <a:tr h="332651">
                <a:tc>
                  <a:txBody>
                    <a:bodyPr/>
                    <a:lstStyle/>
                    <a:p>
                      <a:pPr algn="l">
                        <a:lnSpc>
                          <a:spcPct val="115000"/>
                        </a:lnSpc>
                        <a:spcAft>
                          <a:spcPts val="800"/>
                        </a:spcAft>
                      </a:pPr>
                      <a:r>
                        <a:rPr lang="en-GB" sz="1600">
                          <a:effectLst/>
                          <a:latin typeface="Times New Roman" panose="02020603050405020304" pitchFamily="18" charset="0"/>
                          <a:ea typeface="Calibri" panose="020F0502020204030204" pitchFamily="34" charset="0"/>
                          <a:cs typeface="Times New Roman" panose="02020603050405020304" pitchFamily="18" charset="0"/>
                        </a:rPr>
                        <a:t>DD</a:t>
                      </a:r>
                      <a:endParaRPr lang="en-NG"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pPr>
                      <a:r>
                        <a:rPr lang="en-GB" sz="1600">
                          <a:effectLst/>
                          <a:latin typeface="Times New Roman" panose="02020603050405020304" pitchFamily="18" charset="0"/>
                          <a:ea typeface="Calibri" panose="020F0502020204030204" pitchFamily="34" charset="0"/>
                          <a:cs typeface="Times New Roman" panose="02020603050405020304" pitchFamily="18" charset="0"/>
                        </a:rPr>
                        <a:t>2.278(0.642)*</a:t>
                      </a:r>
                      <a:endParaRPr lang="en-NG"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pPr>
                      <a:r>
                        <a:rPr lang="en-GB" sz="1600" dirty="0">
                          <a:effectLst/>
                          <a:latin typeface="Times New Roman" panose="02020603050405020304" pitchFamily="18" charset="0"/>
                          <a:ea typeface="Calibri" panose="020F0502020204030204" pitchFamily="34" charset="0"/>
                          <a:cs typeface="Times New Roman" panose="02020603050405020304" pitchFamily="18" charset="0"/>
                        </a:rPr>
                        <a:t>1.223(0.897)</a:t>
                      </a:r>
                      <a:endParaRPr lang="en-NG"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pPr>
                      <a:r>
                        <a:rPr lang="en-GB" sz="1600">
                          <a:effectLst/>
                          <a:latin typeface="Times New Roman" panose="02020603050405020304" pitchFamily="18" charset="0"/>
                          <a:ea typeface="Calibri" panose="020F0502020204030204" pitchFamily="34" charset="0"/>
                          <a:cs typeface="Times New Roman" panose="02020603050405020304" pitchFamily="18" charset="0"/>
                        </a:rPr>
                        <a:t>1.29(0.720)***</a:t>
                      </a:r>
                      <a:endParaRPr lang="en-NG"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pPr>
                      <a:r>
                        <a:rPr lang="en-GB" sz="1600">
                          <a:effectLst/>
                          <a:latin typeface="Times New Roman" panose="02020603050405020304" pitchFamily="18" charset="0"/>
                          <a:ea typeface="Calibri" panose="020F0502020204030204" pitchFamily="34" charset="0"/>
                          <a:cs typeface="Times New Roman" panose="02020603050405020304" pitchFamily="18" charset="0"/>
                        </a:rPr>
                        <a:t>-0.030(0.981)</a:t>
                      </a:r>
                      <a:endParaRPr lang="en-NG"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00607922"/>
                  </a:ext>
                </a:extLst>
              </a:tr>
              <a:tr h="332651">
                <a:tc>
                  <a:txBody>
                    <a:bodyPr/>
                    <a:lstStyle/>
                    <a:p>
                      <a:pPr algn="l">
                        <a:lnSpc>
                          <a:spcPct val="115000"/>
                        </a:lnSpc>
                        <a:spcAft>
                          <a:spcPts val="800"/>
                        </a:spcAft>
                      </a:pPr>
                      <a:r>
                        <a:rPr lang="en-GB" sz="1600">
                          <a:effectLst/>
                          <a:latin typeface="Times New Roman" panose="02020603050405020304" pitchFamily="18" charset="0"/>
                          <a:ea typeface="Calibri" panose="020F0502020204030204" pitchFamily="34" charset="0"/>
                          <a:cs typeface="Times New Roman" panose="02020603050405020304" pitchFamily="18" charset="0"/>
                        </a:rPr>
                        <a:t>LG</a:t>
                      </a:r>
                      <a:endParaRPr lang="en-NG"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pPr>
                      <a:r>
                        <a:rPr lang="en-GB" sz="1600">
                          <a:effectLst/>
                          <a:latin typeface="Times New Roman" panose="02020603050405020304" pitchFamily="18" charset="0"/>
                          <a:ea typeface="Calibri" panose="020F0502020204030204" pitchFamily="34" charset="0"/>
                          <a:cs typeface="Times New Roman" panose="02020603050405020304" pitchFamily="18" charset="0"/>
                        </a:rPr>
                        <a:t>-2.167(0.510)*</a:t>
                      </a:r>
                      <a:endParaRPr lang="en-NG"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pPr>
                      <a:r>
                        <a:rPr lang="en-GB" sz="1600">
                          <a:effectLst/>
                          <a:latin typeface="Times New Roman" panose="02020603050405020304" pitchFamily="18" charset="0"/>
                          <a:ea typeface="Calibri" panose="020F0502020204030204" pitchFamily="34" charset="0"/>
                          <a:cs typeface="Times New Roman" panose="02020603050405020304" pitchFamily="18" charset="0"/>
                        </a:rPr>
                        <a:t>-2.217(0.596)*</a:t>
                      </a:r>
                      <a:endParaRPr lang="en-NG"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pPr>
                      <a:r>
                        <a:rPr lang="en-GB" sz="1600">
                          <a:effectLst/>
                          <a:latin typeface="Times New Roman" panose="02020603050405020304" pitchFamily="18" charset="0"/>
                          <a:ea typeface="Calibri" panose="020F0502020204030204" pitchFamily="34" charset="0"/>
                          <a:cs typeface="Times New Roman" panose="02020603050405020304" pitchFamily="18" charset="0"/>
                        </a:rPr>
                        <a:t>-2.606(0.508)*</a:t>
                      </a:r>
                      <a:endParaRPr lang="en-NG"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pPr>
                      <a:r>
                        <a:rPr lang="en-GB" sz="1600">
                          <a:effectLst/>
                          <a:latin typeface="Times New Roman" panose="02020603050405020304" pitchFamily="18" charset="0"/>
                          <a:ea typeface="Calibri" panose="020F0502020204030204" pitchFamily="34" charset="0"/>
                          <a:cs typeface="Times New Roman" panose="02020603050405020304" pitchFamily="18" charset="0"/>
                        </a:rPr>
                        <a:t>-2.291(0.588)*</a:t>
                      </a:r>
                      <a:endParaRPr lang="en-NG"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70393530"/>
                  </a:ext>
                </a:extLst>
              </a:tr>
              <a:tr h="332651">
                <a:tc>
                  <a:txBody>
                    <a:bodyPr/>
                    <a:lstStyle/>
                    <a:p>
                      <a:pPr algn="l">
                        <a:lnSpc>
                          <a:spcPct val="115000"/>
                        </a:lnSpc>
                        <a:spcAft>
                          <a:spcPts val="800"/>
                        </a:spcAft>
                      </a:pPr>
                      <a:r>
                        <a:rPr lang="en-GB" sz="1600">
                          <a:effectLst/>
                          <a:latin typeface="Times New Roman" panose="02020603050405020304" pitchFamily="18" charset="0"/>
                          <a:ea typeface="Calibri" panose="020F0502020204030204" pitchFamily="34" charset="0"/>
                          <a:cs typeface="Times New Roman" panose="02020603050405020304" pitchFamily="18" charset="0"/>
                        </a:rPr>
                        <a:t>KG</a:t>
                      </a:r>
                      <a:endParaRPr lang="en-NG"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pPr>
                      <a:r>
                        <a:rPr lang="en-GB" sz="1600">
                          <a:effectLst/>
                          <a:latin typeface="Times New Roman" panose="02020603050405020304" pitchFamily="18" charset="0"/>
                          <a:ea typeface="Calibri" panose="020F0502020204030204" pitchFamily="34" charset="0"/>
                          <a:cs typeface="Times New Roman" panose="02020603050405020304" pitchFamily="18" charset="0"/>
                        </a:rPr>
                        <a:t>-0.002(0.004)</a:t>
                      </a:r>
                      <a:endParaRPr lang="en-NG"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pPr>
                      <a:r>
                        <a:rPr lang="en-GB" sz="1600">
                          <a:effectLst/>
                          <a:latin typeface="Times New Roman" panose="02020603050405020304" pitchFamily="18" charset="0"/>
                          <a:ea typeface="Calibri" panose="020F0502020204030204" pitchFamily="34" charset="0"/>
                          <a:cs typeface="Times New Roman" panose="02020603050405020304" pitchFamily="18" charset="0"/>
                        </a:rPr>
                        <a:t>-0.004(0.004)</a:t>
                      </a:r>
                      <a:endParaRPr lang="en-NG"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pPr>
                      <a:r>
                        <a:rPr lang="en-GB" sz="1600">
                          <a:effectLst/>
                          <a:latin typeface="Times New Roman" panose="02020603050405020304" pitchFamily="18" charset="0"/>
                          <a:ea typeface="Calibri" panose="020F0502020204030204" pitchFamily="34" charset="0"/>
                          <a:cs typeface="Times New Roman" panose="02020603050405020304" pitchFamily="18" charset="0"/>
                        </a:rPr>
                        <a:t>-0.003(0.004)</a:t>
                      </a:r>
                      <a:endParaRPr lang="en-NG"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pPr>
                      <a:r>
                        <a:rPr lang="en-GB" sz="1600">
                          <a:effectLst/>
                          <a:latin typeface="Times New Roman" panose="02020603050405020304" pitchFamily="18" charset="0"/>
                          <a:ea typeface="Calibri" panose="020F0502020204030204" pitchFamily="34" charset="0"/>
                          <a:cs typeface="Times New Roman" panose="02020603050405020304" pitchFamily="18" charset="0"/>
                        </a:rPr>
                        <a:t>-0.005(0.004)</a:t>
                      </a:r>
                      <a:endParaRPr lang="en-NG"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38477190"/>
                  </a:ext>
                </a:extLst>
              </a:tr>
              <a:tr h="332651">
                <a:tc>
                  <a:txBody>
                    <a:bodyPr/>
                    <a:lstStyle/>
                    <a:p>
                      <a:pPr algn="l">
                        <a:lnSpc>
                          <a:spcPct val="115000"/>
                        </a:lnSpc>
                        <a:spcAft>
                          <a:spcPts val="800"/>
                        </a:spcAft>
                      </a:pPr>
                      <a:r>
                        <a:rPr lang="en-GB" sz="1600">
                          <a:effectLst/>
                          <a:latin typeface="Times New Roman" panose="02020603050405020304" pitchFamily="18" charset="0"/>
                          <a:ea typeface="Calibri" panose="020F0502020204030204" pitchFamily="34" charset="0"/>
                          <a:cs typeface="Times New Roman" panose="02020603050405020304" pitchFamily="18" charset="0"/>
                        </a:rPr>
                        <a:t>TLFPR</a:t>
                      </a:r>
                      <a:endParaRPr lang="en-NG"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pPr>
                      <a:r>
                        <a:rPr lang="en-GB" sz="1600">
                          <a:effectLst/>
                          <a:latin typeface="Times New Roman" panose="02020603050405020304" pitchFamily="18" charset="0"/>
                          <a:ea typeface="Calibri" panose="020F0502020204030204" pitchFamily="34" charset="0"/>
                          <a:cs typeface="Times New Roman" panose="02020603050405020304" pitchFamily="18" charset="0"/>
                        </a:rPr>
                        <a:t>-0.010(0.030)</a:t>
                      </a:r>
                      <a:endParaRPr lang="en-NG"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pPr>
                      <a:r>
                        <a:rPr lang="en-GB" sz="1600">
                          <a:effectLst/>
                          <a:latin typeface="Times New Roman" panose="02020603050405020304" pitchFamily="18" charset="0"/>
                          <a:ea typeface="Calibri" panose="020F0502020204030204" pitchFamily="34" charset="0"/>
                          <a:cs typeface="Times New Roman" panose="02020603050405020304" pitchFamily="18" charset="0"/>
                        </a:rPr>
                        <a:t>-0.101(0.112)</a:t>
                      </a:r>
                      <a:endParaRPr lang="en-NG"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pPr>
                      <a:r>
                        <a:rPr lang="en-GB" sz="1600">
                          <a:effectLst/>
                          <a:latin typeface="Times New Roman" panose="02020603050405020304" pitchFamily="18" charset="0"/>
                          <a:ea typeface="Calibri" panose="020F0502020204030204" pitchFamily="34" charset="0"/>
                          <a:cs typeface="Times New Roman" panose="02020603050405020304" pitchFamily="18" charset="0"/>
                        </a:rPr>
                        <a:t>-0.200(0.092)**</a:t>
                      </a:r>
                      <a:endParaRPr lang="en-NG"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pPr>
                      <a:r>
                        <a:rPr lang="en-GB" sz="1600">
                          <a:effectLst/>
                          <a:latin typeface="Times New Roman" panose="02020603050405020304" pitchFamily="18" charset="0"/>
                          <a:ea typeface="Calibri" panose="020F0502020204030204" pitchFamily="34" charset="0"/>
                          <a:cs typeface="Times New Roman" panose="02020603050405020304" pitchFamily="18" charset="0"/>
                        </a:rPr>
                        <a:t>-0.151(0.226)</a:t>
                      </a:r>
                      <a:endParaRPr lang="en-NG"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22085233"/>
                  </a:ext>
                </a:extLst>
              </a:tr>
              <a:tr h="332651">
                <a:tc>
                  <a:txBody>
                    <a:bodyPr/>
                    <a:lstStyle/>
                    <a:p>
                      <a:pPr algn="l">
                        <a:lnSpc>
                          <a:spcPct val="115000"/>
                        </a:lnSpc>
                        <a:spcAft>
                          <a:spcPts val="800"/>
                        </a:spcAft>
                      </a:pPr>
                      <a:r>
                        <a:rPr lang="en-GB" sz="1600">
                          <a:effectLst/>
                          <a:latin typeface="Times New Roman" panose="02020603050405020304" pitchFamily="18" charset="0"/>
                          <a:ea typeface="Calibri" panose="020F0502020204030204" pitchFamily="34" charset="0"/>
                          <a:cs typeface="Times New Roman" panose="02020603050405020304" pitchFamily="18" charset="0"/>
                        </a:rPr>
                        <a:t>PG</a:t>
                      </a:r>
                      <a:endParaRPr lang="en-NG"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pPr>
                      <a:r>
                        <a:rPr lang="en-GB" sz="1600">
                          <a:effectLst/>
                          <a:latin typeface="Times New Roman" panose="02020603050405020304" pitchFamily="18" charset="0"/>
                          <a:ea typeface="Calibri" panose="020F0502020204030204" pitchFamily="34" charset="0"/>
                          <a:cs typeface="Times New Roman" panose="02020603050405020304" pitchFamily="18" charset="0"/>
                        </a:rPr>
                        <a:t>3.222(0.647)*</a:t>
                      </a:r>
                      <a:endParaRPr lang="en-NG"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pPr>
                      <a:r>
                        <a:rPr lang="en-GB" sz="1600">
                          <a:effectLst/>
                          <a:latin typeface="Times New Roman" panose="02020603050405020304" pitchFamily="18" charset="0"/>
                          <a:ea typeface="Calibri" panose="020F0502020204030204" pitchFamily="34" charset="0"/>
                          <a:cs typeface="Times New Roman" panose="02020603050405020304" pitchFamily="18" charset="0"/>
                        </a:rPr>
                        <a:t>4.380(0.791)*</a:t>
                      </a:r>
                      <a:endParaRPr lang="en-NG"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pPr>
                      <a:r>
                        <a:rPr lang="en-GB" sz="1600">
                          <a:effectLst/>
                          <a:latin typeface="Times New Roman" panose="02020603050405020304" pitchFamily="18" charset="0"/>
                          <a:ea typeface="Calibri" panose="020F0502020204030204" pitchFamily="34" charset="0"/>
                          <a:cs typeface="Times New Roman" panose="02020603050405020304" pitchFamily="18" charset="0"/>
                        </a:rPr>
                        <a:t>4.263(0.680)*</a:t>
                      </a:r>
                      <a:endParaRPr lang="en-NG"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pPr>
                      <a:r>
                        <a:rPr lang="en-GB" sz="1600">
                          <a:effectLst/>
                          <a:latin typeface="Times New Roman" panose="02020603050405020304" pitchFamily="18" charset="0"/>
                          <a:ea typeface="Calibri" panose="020F0502020204030204" pitchFamily="34" charset="0"/>
                          <a:cs typeface="Times New Roman" panose="02020603050405020304" pitchFamily="18" charset="0"/>
                        </a:rPr>
                        <a:t>4.714(0.796)*</a:t>
                      </a:r>
                      <a:endParaRPr lang="en-NG"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92118892"/>
                  </a:ext>
                </a:extLst>
              </a:tr>
              <a:tr h="332651">
                <a:tc>
                  <a:txBody>
                    <a:bodyPr/>
                    <a:lstStyle/>
                    <a:p>
                      <a:pPr algn="l">
                        <a:lnSpc>
                          <a:spcPct val="115000"/>
                        </a:lnSpc>
                        <a:spcAft>
                          <a:spcPts val="800"/>
                        </a:spcAft>
                      </a:pPr>
                      <a:r>
                        <a:rPr lang="en-GB" sz="1600">
                          <a:effectLst/>
                          <a:latin typeface="Times New Roman" panose="02020603050405020304" pitchFamily="18" charset="0"/>
                          <a:ea typeface="Calibri" panose="020F0502020204030204" pitchFamily="34" charset="0"/>
                          <a:cs typeface="Times New Roman" panose="02020603050405020304" pitchFamily="18" charset="0"/>
                        </a:rPr>
                        <a:t>FLFPR</a:t>
                      </a:r>
                      <a:endParaRPr lang="en-NG"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pPr>
                      <a:r>
                        <a:rPr lang="en-GB" sz="1600">
                          <a:effectLst/>
                          <a:latin typeface="Times New Roman" panose="02020603050405020304" pitchFamily="18" charset="0"/>
                          <a:ea typeface="Calibri" panose="020F0502020204030204" pitchFamily="34" charset="0"/>
                          <a:cs typeface="Times New Roman" panose="02020603050405020304" pitchFamily="18" charset="0"/>
                        </a:rPr>
                        <a:t>-</a:t>
                      </a:r>
                      <a:endParaRPr lang="en-NG"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pPr>
                      <a:r>
                        <a:rPr lang="en-GB" sz="1600">
                          <a:effectLst/>
                          <a:latin typeface="Times New Roman" panose="02020603050405020304" pitchFamily="18" charset="0"/>
                          <a:ea typeface="Calibri" panose="020F0502020204030204" pitchFamily="34" charset="0"/>
                          <a:cs typeface="Times New Roman" panose="02020603050405020304" pitchFamily="18" charset="0"/>
                        </a:rPr>
                        <a:t>-</a:t>
                      </a:r>
                      <a:endParaRPr lang="en-NG"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pPr>
                      <a:r>
                        <a:rPr lang="en-GB" sz="1600">
                          <a:effectLst/>
                          <a:latin typeface="Times New Roman" panose="02020603050405020304" pitchFamily="18" charset="0"/>
                          <a:ea typeface="Calibri" panose="020F0502020204030204" pitchFamily="34" charset="0"/>
                          <a:cs typeface="Times New Roman" panose="02020603050405020304" pitchFamily="18" charset="0"/>
                        </a:rPr>
                        <a:t>0.161(0.066)*</a:t>
                      </a:r>
                      <a:endParaRPr lang="en-NG"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pPr>
                      <a:r>
                        <a:rPr lang="en-GB" sz="1600" dirty="0">
                          <a:effectLst/>
                          <a:latin typeface="Times New Roman" panose="02020603050405020304" pitchFamily="18" charset="0"/>
                          <a:ea typeface="Calibri" panose="020F0502020204030204" pitchFamily="34" charset="0"/>
                          <a:cs typeface="Times New Roman" panose="02020603050405020304" pitchFamily="18" charset="0"/>
                        </a:rPr>
                        <a:t>0.160(0.149)</a:t>
                      </a:r>
                      <a:endParaRPr lang="en-NG"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5586947"/>
                  </a:ext>
                </a:extLst>
              </a:tr>
              <a:tr h="332651">
                <a:tc>
                  <a:txBody>
                    <a:bodyPr/>
                    <a:lstStyle/>
                    <a:p>
                      <a:pPr algn="l">
                        <a:lnSpc>
                          <a:spcPct val="115000"/>
                        </a:lnSpc>
                        <a:spcAft>
                          <a:spcPts val="800"/>
                        </a:spcAft>
                      </a:pPr>
                      <a:r>
                        <a:rPr lang="en-GB" sz="1600">
                          <a:effectLst/>
                          <a:latin typeface="Times New Roman" panose="02020603050405020304" pitchFamily="18" charset="0"/>
                          <a:ea typeface="Calibri" panose="020F0502020204030204" pitchFamily="34" charset="0"/>
                          <a:cs typeface="Times New Roman" panose="02020603050405020304" pitchFamily="18" charset="0"/>
                        </a:rPr>
                        <a:t>TRD</a:t>
                      </a:r>
                      <a:endParaRPr lang="en-NG"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pPr>
                      <a:r>
                        <a:rPr lang="en-GB" sz="1600">
                          <a:effectLst/>
                          <a:latin typeface="Times New Roman" panose="02020603050405020304" pitchFamily="18" charset="0"/>
                          <a:ea typeface="Calibri" panose="020F0502020204030204" pitchFamily="34" charset="0"/>
                          <a:cs typeface="Times New Roman" panose="02020603050405020304" pitchFamily="18" charset="0"/>
                        </a:rPr>
                        <a:t>-</a:t>
                      </a:r>
                      <a:endParaRPr lang="en-NG"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pPr>
                      <a:r>
                        <a:rPr lang="en-GB" sz="1600">
                          <a:effectLst/>
                          <a:latin typeface="Times New Roman" panose="02020603050405020304" pitchFamily="18" charset="0"/>
                          <a:ea typeface="Calibri" panose="020F0502020204030204" pitchFamily="34" charset="0"/>
                          <a:cs typeface="Times New Roman" panose="02020603050405020304" pitchFamily="18" charset="0"/>
                        </a:rPr>
                        <a:t>-</a:t>
                      </a:r>
                      <a:endParaRPr lang="en-NG"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pPr>
                      <a:r>
                        <a:rPr lang="en-GB" sz="1600">
                          <a:effectLst/>
                          <a:latin typeface="Times New Roman" panose="02020603050405020304" pitchFamily="18" charset="0"/>
                          <a:ea typeface="Calibri" panose="020F0502020204030204" pitchFamily="34" charset="0"/>
                          <a:cs typeface="Times New Roman" panose="02020603050405020304" pitchFamily="18" charset="0"/>
                        </a:rPr>
                        <a:t>0.060(0.017)*</a:t>
                      </a:r>
                      <a:endParaRPr lang="en-NG"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pPr>
                      <a:r>
                        <a:rPr lang="en-GB" sz="1600">
                          <a:effectLst/>
                          <a:latin typeface="Times New Roman" panose="02020603050405020304" pitchFamily="18" charset="0"/>
                          <a:ea typeface="Calibri" panose="020F0502020204030204" pitchFamily="34" charset="0"/>
                          <a:cs typeface="Times New Roman" panose="02020603050405020304" pitchFamily="18" charset="0"/>
                        </a:rPr>
                        <a:t>0.069(0.020)*</a:t>
                      </a:r>
                      <a:endParaRPr lang="en-NG"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53063662"/>
                  </a:ext>
                </a:extLst>
              </a:tr>
              <a:tr h="332651">
                <a:tc>
                  <a:txBody>
                    <a:bodyPr/>
                    <a:lstStyle/>
                    <a:p>
                      <a:pPr algn="l">
                        <a:lnSpc>
                          <a:spcPct val="115000"/>
                        </a:lnSpc>
                        <a:spcAft>
                          <a:spcPts val="800"/>
                        </a:spcAft>
                      </a:pPr>
                      <a:r>
                        <a:rPr lang="en-GB" sz="1600">
                          <a:effectLst/>
                          <a:latin typeface="Times New Roman" panose="02020603050405020304" pitchFamily="18" charset="0"/>
                          <a:ea typeface="Calibri" panose="020F0502020204030204" pitchFamily="34" charset="0"/>
                          <a:cs typeface="Times New Roman" panose="02020603050405020304" pitchFamily="18" charset="0"/>
                        </a:rPr>
                        <a:t>GLE</a:t>
                      </a:r>
                      <a:endParaRPr lang="en-NG"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pPr>
                      <a:r>
                        <a:rPr lang="en-GB" sz="1600">
                          <a:effectLst/>
                          <a:latin typeface="Times New Roman" panose="02020603050405020304" pitchFamily="18" charset="0"/>
                          <a:ea typeface="Calibri" panose="020F0502020204030204" pitchFamily="34" charset="0"/>
                          <a:cs typeface="Times New Roman" panose="02020603050405020304" pitchFamily="18" charset="0"/>
                        </a:rPr>
                        <a:t>-</a:t>
                      </a:r>
                      <a:endParaRPr lang="en-NG"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pPr>
                      <a:r>
                        <a:rPr lang="en-GB" sz="1600">
                          <a:effectLst/>
                          <a:latin typeface="Times New Roman" panose="02020603050405020304" pitchFamily="18" charset="0"/>
                          <a:ea typeface="Calibri" panose="020F0502020204030204" pitchFamily="34" charset="0"/>
                          <a:cs typeface="Times New Roman" panose="02020603050405020304" pitchFamily="18" charset="0"/>
                        </a:rPr>
                        <a:t>-</a:t>
                      </a:r>
                      <a:endParaRPr lang="en-NG"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pPr>
                      <a:r>
                        <a:rPr lang="en-GB" sz="1600">
                          <a:effectLst/>
                          <a:latin typeface="Times New Roman" panose="02020603050405020304" pitchFamily="18" charset="0"/>
                          <a:ea typeface="Calibri" panose="020F0502020204030204" pitchFamily="34" charset="0"/>
                          <a:cs typeface="Times New Roman" panose="02020603050405020304" pitchFamily="18" charset="0"/>
                        </a:rPr>
                        <a:t>0.072(0.93)</a:t>
                      </a:r>
                      <a:endParaRPr lang="en-NG"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pPr>
                      <a:r>
                        <a:rPr lang="en-GB" sz="1600">
                          <a:effectLst/>
                          <a:latin typeface="Times New Roman" panose="02020603050405020304" pitchFamily="18" charset="0"/>
                          <a:ea typeface="Calibri" panose="020F0502020204030204" pitchFamily="34" charset="0"/>
                          <a:cs typeface="Times New Roman" panose="02020603050405020304" pitchFamily="18" charset="0"/>
                        </a:rPr>
                        <a:t>0.073(0.094)</a:t>
                      </a:r>
                      <a:endParaRPr lang="en-NG"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47160380"/>
                  </a:ext>
                </a:extLst>
              </a:tr>
              <a:tr h="332651">
                <a:tc>
                  <a:txBody>
                    <a:bodyPr/>
                    <a:lstStyle/>
                    <a:p>
                      <a:pPr algn="l">
                        <a:lnSpc>
                          <a:spcPct val="115000"/>
                        </a:lnSpc>
                        <a:spcAft>
                          <a:spcPts val="800"/>
                        </a:spcAft>
                      </a:pPr>
                      <a:r>
                        <a:rPr lang="en-GB" sz="1600" dirty="0" err="1">
                          <a:effectLst/>
                          <a:latin typeface="Times New Roman" panose="02020603050405020304" pitchFamily="18" charset="0"/>
                          <a:ea typeface="Calibri" panose="020F0502020204030204" pitchFamily="34" charset="0"/>
                          <a:cs typeface="Times New Roman" panose="02020603050405020304" pitchFamily="18" charset="0"/>
                        </a:rPr>
                        <a:t>AGR</a:t>
                      </a:r>
                      <a:endParaRPr lang="en-NG"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pPr>
                      <a:r>
                        <a:rPr lang="en-GB" sz="1600">
                          <a:effectLst/>
                          <a:latin typeface="Times New Roman" panose="02020603050405020304" pitchFamily="18" charset="0"/>
                          <a:ea typeface="Calibri" panose="020F0502020204030204" pitchFamily="34" charset="0"/>
                          <a:cs typeface="Times New Roman" panose="02020603050405020304" pitchFamily="18" charset="0"/>
                        </a:rPr>
                        <a:t>-</a:t>
                      </a:r>
                      <a:endParaRPr lang="en-NG"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pPr>
                      <a:r>
                        <a:rPr lang="en-GB" sz="16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NG"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pPr>
                      <a:r>
                        <a:rPr lang="en-GB" sz="1600">
                          <a:effectLst/>
                          <a:latin typeface="Times New Roman" panose="02020603050405020304" pitchFamily="18" charset="0"/>
                          <a:ea typeface="Calibri" panose="020F0502020204030204" pitchFamily="34" charset="0"/>
                          <a:cs typeface="Times New Roman" panose="02020603050405020304" pitchFamily="18" charset="0"/>
                        </a:rPr>
                        <a:t>-0.003(0.024)</a:t>
                      </a:r>
                      <a:endParaRPr lang="en-NG"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pPr>
                      <a:r>
                        <a:rPr lang="en-GB" sz="1600">
                          <a:effectLst/>
                          <a:latin typeface="Times New Roman" panose="02020603050405020304" pitchFamily="18" charset="0"/>
                          <a:ea typeface="Calibri" panose="020F0502020204030204" pitchFamily="34" charset="0"/>
                          <a:cs typeface="Times New Roman" panose="02020603050405020304" pitchFamily="18" charset="0"/>
                        </a:rPr>
                        <a:t>-0.021(0.045)</a:t>
                      </a:r>
                      <a:endParaRPr lang="en-NG"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57628290"/>
                  </a:ext>
                </a:extLst>
              </a:tr>
              <a:tr h="332651">
                <a:tc>
                  <a:txBody>
                    <a:bodyPr/>
                    <a:lstStyle/>
                    <a:p>
                      <a:pPr algn="l">
                        <a:lnSpc>
                          <a:spcPct val="115000"/>
                        </a:lnSpc>
                        <a:spcAft>
                          <a:spcPts val="800"/>
                        </a:spcAft>
                      </a:pPr>
                      <a:r>
                        <a:rPr lang="en-GB" sz="1600" dirty="0">
                          <a:effectLst/>
                          <a:latin typeface="Times New Roman" panose="02020603050405020304" pitchFamily="18" charset="0"/>
                          <a:ea typeface="Calibri" panose="020F0502020204030204" pitchFamily="34" charset="0"/>
                          <a:cs typeface="Times New Roman" panose="02020603050405020304" pitchFamily="18" charset="0"/>
                        </a:rPr>
                        <a:t>EDU</a:t>
                      </a:r>
                      <a:endParaRPr lang="en-NG"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pPr>
                      <a:r>
                        <a:rPr lang="en-GB" sz="1600">
                          <a:effectLst/>
                          <a:latin typeface="Times New Roman" panose="02020603050405020304" pitchFamily="18" charset="0"/>
                          <a:ea typeface="Calibri" panose="020F0502020204030204" pitchFamily="34" charset="0"/>
                          <a:cs typeface="Times New Roman" panose="02020603050405020304" pitchFamily="18" charset="0"/>
                        </a:rPr>
                        <a:t>-</a:t>
                      </a:r>
                      <a:endParaRPr lang="en-NG"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pPr>
                      <a:r>
                        <a:rPr lang="en-GB" sz="1600">
                          <a:effectLst/>
                          <a:latin typeface="Times New Roman" panose="02020603050405020304" pitchFamily="18" charset="0"/>
                          <a:ea typeface="Calibri" panose="020F0502020204030204" pitchFamily="34" charset="0"/>
                          <a:cs typeface="Times New Roman" panose="02020603050405020304" pitchFamily="18" charset="0"/>
                        </a:rPr>
                        <a:t>-</a:t>
                      </a:r>
                      <a:endParaRPr lang="en-NG"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pPr>
                      <a:r>
                        <a:rPr lang="en-GB" sz="1600">
                          <a:effectLst/>
                          <a:latin typeface="Times New Roman" panose="02020603050405020304" pitchFamily="18" charset="0"/>
                          <a:ea typeface="Calibri" panose="020F0502020204030204" pitchFamily="34" charset="0"/>
                          <a:cs typeface="Times New Roman" panose="02020603050405020304" pitchFamily="18" charset="0"/>
                        </a:rPr>
                        <a:t>0.006(0.013)</a:t>
                      </a:r>
                      <a:endParaRPr lang="en-NG"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pPr>
                      <a:r>
                        <a:rPr lang="en-GB" sz="1600">
                          <a:effectLst/>
                          <a:latin typeface="Times New Roman" panose="02020603050405020304" pitchFamily="18" charset="0"/>
                          <a:ea typeface="Calibri" panose="020F0502020204030204" pitchFamily="34" charset="0"/>
                          <a:cs typeface="Times New Roman" panose="02020603050405020304" pitchFamily="18" charset="0"/>
                        </a:rPr>
                        <a:t>0.009 (0.018)</a:t>
                      </a:r>
                      <a:endParaRPr lang="en-NG"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5111222"/>
                  </a:ext>
                </a:extLst>
              </a:tr>
              <a:tr h="332651">
                <a:tc>
                  <a:txBody>
                    <a:bodyPr/>
                    <a:lstStyle/>
                    <a:p>
                      <a:pPr algn="l">
                        <a:lnSpc>
                          <a:spcPct val="115000"/>
                        </a:lnSpc>
                        <a:spcAft>
                          <a:spcPts val="800"/>
                        </a:spcAft>
                      </a:pPr>
                      <a:r>
                        <a:rPr lang="en-GB" sz="1600">
                          <a:effectLst/>
                          <a:latin typeface="Times New Roman" panose="02020603050405020304" pitchFamily="18" charset="0"/>
                          <a:ea typeface="Calibri" panose="020F0502020204030204" pitchFamily="34" charset="0"/>
                          <a:cs typeface="Times New Roman" panose="02020603050405020304" pitchFamily="18" charset="0"/>
                        </a:rPr>
                        <a:t>UEMOA</a:t>
                      </a:r>
                      <a:endParaRPr lang="en-NG"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pPr>
                      <a:r>
                        <a:rPr lang="en-GB" sz="1600">
                          <a:effectLst/>
                          <a:latin typeface="Times New Roman" panose="02020603050405020304" pitchFamily="18" charset="0"/>
                          <a:ea typeface="Calibri" panose="020F0502020204030204" pitchFamily="34" charset="0"/>
                          <a:cs typeface="Times New Roman" panose="02020603050405020304" pitchFamily="18" charset="0"/>
                        </a:rPr>
                        <a:t>-0.619(0.918)</a:t>
                      </a:r>
                      <a:endParaRPr lang="en-NG"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pPr>
                      <a:r>
                        <a:rPr lang="en-GB" sz="1600">
                          <a:effectLst/>
                          <a:latin typeface="Times New Roman" panose="02020603050405020304" pitchFamily="18" charset="0"/>
                          <a:ea typeface="Calibri" panose="020F0502020204030204" pitchFamily="34" charset="0"/>
                          <a:cs typeface="Times New Roman" panose="02020603050405020304" pitchFamily="18" charset="0"/>
                        </a:rPr>
                        <a:t>-</a:t>
                      </a:r>
                      <a:endParaRPr lang="en-NG"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pPr>
                      <a:r>
                        <a:rPr lang="en-GB" sz="1600">
                          <a:effectLst/>
                          <a:latin typeface="Times New Roman" panose="02020603050405020304" pitchFamily="18" charset="0"/>
                          <a:ea typeface="Calibri" panose="020F0502020204030204" pitchFamily="34" charset="0"/>
                          <a:cs typeface="Times New Roman" panose="02020603050405020304" pitchFamily="18" charset="0"/>
                        </a:rPr>
                        <a:t>-1.072(1.007)</a:t>
                      </a:r>
                      <a:endParaRPr lang="en-NG"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pPr>
                      <a:r>
                        <a:rPr lang="en-GB" sz="1600">
                          <a:effectLst/>
                          <a:latin typeface="Times New Roman" panose="02020603050405020304" pitchFamily="18" charset="0"/>
                          <a:ea typeface="Calibri" panose="020F0502020204030204" pitchFamily="34" charset="0"/>
                          <a:cs typeface="Times New Roman" panose="02020603050405020304" pitchFamily="18" charset="0"/>
                        </a:rPr>
                        <a:t>-</a:t>
                      </a:r>
                      <a:endParaRPr lang="en-NG"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28561080"/>
                  </a:ext>
                </a:extLst>
              </a:tr>
              <a:tr h="332651">
                <a:tc>
                  <a:txBody>
                    <a:bodyPr/>
                    <a:lstStyle/>
                    <a:p>
                      <a:pPr algn="l">
                        <a:lnSpc>
                          <a:spcPct val="115000"/>
                        </a:lnSpc>
                        <a:spcAft>
                          <a:spcPts val="800"/>
                        </a:spcAft>
                      </a:pPr>
                      <a:r>
                        <a:rPr lang="en-GB" sz="1600">
                          <a:effectLst/>
                          <a:latin typeface="Times New Roman" panose="02020603050405020304" pitchFamily="18" charset="0"/>
                          <a:ea typeface="Calibri" panose="020F0502020204030204" pitchFamily="34" charset="0"/>
                          <a:cs typeface="Times New Roman" panose="02020603050405020304" pitchFamily="18" charset="0"/>
                        </a:rPr>
                        <a:t>WAMZ</a:t>
                      </a:r>
                      <a:endParaRPr lang="en-NG"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pPr>
                      <a:r>
                        <a:rPr lang="en-GB" sz="1600">
                          <a:effectLst/>
                          <a:latin typeface="Times New Roman" panose="02020603050405020304" pitchFamily="18" charset="0"/>
                          <a:ea typeface="Calibri" panose="020F0502020204030204" pitchFamily="34" charset="0"/>
                          <a:cs typeface="Times New Roman" panose="02020603050405020304" pitchFamily="18" charset="0"/>
                        </a:rPr>
                        <a:t>-0.784(0.939)</a:t>
                      </a:r>
                      <a:endParaRPr lang="en-NG"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pPr>
                      <a:r>
                        <a:rPr lang="en-GB" sz="1600">
                          <a:effectLst/>
                          <a:latin typeface="Times New Roman" panose="02020603050405020304" pitchFamily="18" charset="0"/>
                          <a:ea typeface="Calibri" panose="020F0502020204030204" pitchFamily="34" charset="0"/>
                          <a:cs typeface="Times New Roman" panose="02020603050405020304" pitchFamily="18" charset="0"/>
                        </a:rPr>
                        <a:t>-</a:t>
                      </a:r>
                      <a:endParaRPr lang="en-NG"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pPr>
                      <a:r>
                        <a:rPr lang="en-GB" sz="1600">
                          <a:effectLst/>
                          <a:latin typeface="Times New Roman" panose="02020603050405020304" pitchFamily="18" charset="0"/>
                          <a:ea typeface="Calibri" panose="020F0502020204030204" pitchFamily="34" charset="0"/>
                          <a:cs typeface="Times New Roman" panose="02020603050405020304" pitchFamily="18" charset="0"/>
                        </a:rPr>
                        <a:t>-2.544(1.051)*</a:t>
                      </a:r>
                      <a:endParaRPr lang="en-NG"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pPr>
                      <a:r>
                        <a:rPr lang="en-GB" sz="1600">
                          <a:effectLst/>
                          <a:latin typeface="Times New Roman" panose="02020603050405020304" pitchFamily="18" charset="0"/>
                          <a:ea typeface="Calibri" panose="020F0502020204030204" pitchFamily="34" charset="0"/>
                          <a:cs typeface="Times New Roman" panose="02020603050405020304" pitchFamily="18" charset="0"/>
                        </a:rPr>
                        <a:t>-</a:t>
                      </a:r>
                      <a:endParaRPr lang="en-NG"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48363817"/>
                  </a:ext>
                </a:extLst>
              </a:tr>
              <a:tr h="332651">
                <a:tc>
                  <a:txBody>
                    <a:bodyPr/>
                    <a:lstStyle/>
                    <a:p>
                      <a:pPr algn="l">
                        <a:lnSpc>
                          <a:spcPct val="115000"/>
                        </a:lnSpc>
                        <a:spcAft>
                          <a:spcPts val="800"/>
                        </a:spcAft>
                      </a:pPr>
                      <a:r>
                        <a:rPr lang="en-GB" sz="1600">
                          <a:effectLst/>
                          <a:latin typeface="Times New Roman" panose="02020603050405020304" pitchFamily="18" charset="0"/>
                          <a:ea typeface="Calibri" panose="020F0502020204030204" pitchFamily="34" charset="0"/>
                          <a:cs typeface="Times New Roman" panose="02020603050405020304" pitchFamily="18" charset="0"/>
                        </a:rPr>
                        <a:t>Constant</a:t>
                      </a:r>
                      <a:endParaRPr lang="en-NG"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pPr>
                      <a:r>
                        <a:rPr lang="en-GB" sz="1600">
                          <a:effectLst/>
                          <a:latin typeface="Times New Roman" panose="02020603050405020304" pitchFamily="18" charset="0"/>
                          <a:ea typeface="Calibri" panose="020F0502020204030204" pitchFamily="34" charset="0"/>
                          <a:cs typeface="Times New Roman" panose="02020603050405020304" pitchFamily="18" charset="0"/>
                        </a:rPr>
                        <a:t>-0.322(1.936)</a:t>
                      </a:r>
                      <a:endParaRPr lang="en-NG"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pPr>
                      <a:r>
                        <a:rPr lang="en-GB" sz="1600">
                          <a:effectLst/>
                          <a:latin typeface="Times New Roman" panose="02020603050405020304" pitchFamily="18" charset="0"/>
                          <a:ea typeface="Calibri" panose="020F0502020204030204" pitchFamily="34" charset="0"/>
                          <a:cs typeface="Times New Roman" panose="02020603050405020304" pitchFamily="18" charset="0"/>
                        </a:rPr>
                        <a:t>2.607(8.210)</a:t>
                      </a:r>
                      <a:endParaRPr lang="en-NG"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pPr>
                      <a:r>
                        <a:rPr lang="en-GB" sz="1600">
                          <a:effectLst/>
                          <a:latin typeface="Times New Roman" panose="02020603050405020304" pitchFamily="18" charset="0"/>
                          <a:ea typeface="Calibri" panose="020F0502020204030204" pitchFamily="34" charset="0"/>
                          <a:cs typeface="Times New Roman" panose="02020603050405020304" pitchFamily="18" charset="0"/>
                        </a:rPr>
                        <a:t>-2.188(2.750)</a:t>
                      </a:r>
                      <a:endParaRPr lang="en-NG"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pPr>
                      <a:r>
                        <a:rPr lang="en-GB" sz="1600">
                          <a:effectLst/>
                          <a:latin typeface="Times New Roman" panose="02020603050405020304" pitchFamily="18" charset="0"/>
                          <a:ea typeface="Calibri" panose="020F0502020204030204" pitchFamily="34" charset="0"/>
                          <a:cs typeface="Times New Roman" panose="02020603050405020304" pitchFamily="18" charset="0"/>
                        </a:rPr>
                        <a:t>-9.326(10.446)</a:t>
                      </a:r>
                      <a:endParaRPr lang="en-NG"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80132140"/>
                  </a:ext>
                </a:extLst>
              </a:tr>
              <a:tr h="332651">
                <a:tc>
                  <a:txBody>
                    <a:bodyPr/>
                    <a:lstStyle/>
                    <a:p>
                      <a:pPr algn="l">
                        <a:lnSpc>
                          <a:spcPct val="115000"/>
                        </a:lnSpc>
                        <a:spcAft>
                          <a:spcPts val="800"/>
                        </a:spcAft>
                      </a:pPr>
                      <a:r>
                        <a:rPr lang="en-GB" sz="1600">
                          <a:effectLst/>
                          <a:latin typeface="Times New Roman" panose="02020603050405020304" pitchFamily="18" charset="0"/>
                          <a:ea typeface="Calibri" panose="020F0502020204030204" pitchFamily="34" charset="0"/>
                          <a:cs typeface="Times New Roman" panose="02020603050405020304" pitchFamily="18" charset="0"/>
                        </a:rPr>
                        <a:t>Wald Chi/F-stat</a:t>
                      </a:r>
                      <a:endParaRPr lang="en-NG"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pPr>
                      <a:r>
                        <a:rPr lang="en-GB" sz="1600">
                          <a:effectLst/>
                          <a:latin typeface="Times New Roman" panose="02020603050405020304" pitchFamily="18" charset="0"/>
                          <a:ea typeface="Calibri" panose="020F0502020204030204" pitchFamily="34" charset="0"/>
                          <a:cs typeface="Times New Roman" panose="02020603050405020304" pitchFamily="18" charset="0"/>
                        </a:rPr>
                        <a:t>35.95*</a:t>
                      </a:r>
                      <a:endParaRPr lang="en-NG"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pPr>
                      <a:r>
                        <a:rPr lang="en-GB" sz="1600">
                          <a:effectLst/>
                          <a:latin typeface="Times New Roman" panose="02020603050405020304" pitchFamily="18" charset="0"/>
                          <a:ea typeface="Calibri" panose="020F0502020204030204" pitchFamily="34" charset="0"/>
                          <a:cs typeface="Times New Roman" panose="02020603050405020304" pitchFamily="18" charset="0"/>
                        </a:rPr>
                        <a:t>3.34*</a:t>
                      </a:r>
                      <a:endParaRPr lang="en-NG"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pPr>
                      <a:r>
                        <a:rPr lang="en-GB" sz="1600">
                          <a:effectLst/>
                          <a:latin typeface="Times New Roman" panose="02020603050405020304" pitchFamily="18" charset="0"/>
                          <a:ea typeface="Calibri" panose="020F0502020204030204" pitchFamily="34" charset="0"/>
                          <a:cs typeface="Times New Roman" panose="02020603050405020304" pitchFamily="18" charset="0"/>
                        </a:rPr>
                        <a:t>64.26*</a:t>
                      </a:r>
                      <a:endParaRPr lang="en-NG"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pPr>
                      <a:r>
                        <a:rPr lang="en-GB" sz="1600">
                          <a:effectLst/>
                          <a:latin typeface="Times New Roman" panose="02020603050405020304" pitchFamily="18" charset="0"/>
                          <a:ea typeface="Calibri" panose="020F0502020204030204" pitchFamily="34" charset="0"/>
                          <a:cs typeface="Times New Roman" panose="02020603050405020304" pitchFamily="18" charset="0"/>
                        </a:rPr>
                        <a:t>3.47*</a:t>
                      </a:r>
                      <a:endParaRPr lang="en-NG"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04998547"/>
                  </a:ext>
                </a:extLst>
              </a:tr>
              <a:tr h="428042">
                <a:tc>
                  <a:txBody>
                    <a:bodyPr/>
                    <a:lstStyle/>
                    <a:p>
                      <a:pPr algn="l">
                        <a:lnSpc>
                          <a:spcPct val="115000"/>
                        </a:lnSpc>
                        <a:spcAft>
                          <a:spcPts val="800"/>
                        </a:spcAft>
                      </a:pPr>
                      <a:r>
                        <a:rPr lang="en-GB" sz="1600">
                          <a:effectLst/>
                          <a:latin typeface="Times New Roman" panose="02020603050405020304" pitchFamily="18" charset="0"/>
                          <a:ea typeface="Calibri" panose="020F0502020204030204" pitchFamily="34" charset="0"/>
                          <a:cs typeface="Times New Roman" panose="02020603050405020304" pitchFamily="18" charset="0"/>
                        </a:rPr>
                        <a:t>Hausman</a:t>
                      </a:r>
                      <a:endParaRPr lang="en-NG"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gn="ctr">
                        <a:lnSpc>
                          <a:spcPct val="115000"/>
                        </a:lnSpc>
                        <a:spcAft>
                          <a:spcPts val="800"/>
                        </a:spcAft>
                      </a:pPr>
                      <a:r>
                        <a:rPr lang="en-GB" sz="1600">
                          <a:effectLst/>
                          <a:latin typeface="Times New Roman" panose="02020603050405020304" pitchFamily="18" charset="0"/>
                          <a:ea typeface="Calibri" panose="020F0502020204030204" pitchFamily="34" charset="0"/>
                          <a:cs typeface="Times New Roman" panose="02020603050405020304" pitchFamily="18" charset="0"/>
                        </a:rPr>
                        <a:t>2.01</a:t>
                      </a:r>
                      <a:endParaRPr lang="en-NG"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NG"/>
                    </a:p>
                  </a:txBody>
                  <a:tcPr/>
                </a:tc>
                <a:tc gridSpan="2">
                  <a:txBody>
                    <a:bodyPr/>
                    <a:lstStyle/>
                    <a:p>
                      <a:pPr algn="ctr">
                        <a:lnSpc>
                          <a:spcPct val="115000"/>
                        </a:lnSpc>
                        <a:spcAft>
                          <a:spcPts val="800"/>
                        </a:spcAft>
                      </a:pPr>
                      <a:r>
                        <a:rPr lang="en-GB" sz="1600" dirty="0">
                          <a:effectLst/>
                          <a:latin typeface="Times New Roman" panose="02020603050405020304" pitchFamily="18" charset="0"/>
                          <a:ea typeface="Calibri" panose="020F0502020204030204" pitchFamily="34" charset="0"/>
                          <a:cs typeface="Times New Roman" panose="02020603050405020304" pitchFamily="18" charset="0"/>
                        </a:rPr>
                        <a:t>8.82</a:t>
                      </a:r>
                      <a:endParaRPr lang="en-NG"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NG"/>
                    </a:p>
                  </a:txBody>
                  <a:tcPr/>
                </a:tc>
                <a:extLst>
                  <a:ext uri="{0D108BD9-81ED-4DB2-BD59-A6C34878D82A}">
                    <a16:rowId xmlns:a16="http://schemas.microsoft.com/office/drawing/2014/main" val="3638146332"/>
                  </a:ext>
                </a:extLst>
              </a:tr>
            </a:tbl>
          </a:graphicData>
        </a:graphic>
      </p:graphicFrame>
      <p:sp>
        <p:nvSpPr>
          <p:cNvPr id="6" name="TextBox 5">
            <a:extLst>
              <a:ext uri="{FF2B5EF4-FFF2-40B4-BE49-F238E27FC236}">
                <a16:creationId xmlns:a16="http://schemas.microsoft.com/office/drawing/2014/main" id="{3A3BECBB-C77A-4D4D-AA88-8206D1EBFB38}"/>
              </a:ext>
            </a:extLst>
          </p:cNvPr>
          <p:cNvSpPr txBox="1"/>
          <p:nvPr/>
        </p:nvSpPr>
        <p:spPr>
          <a:xfrm>
            <a:off x="685800" y="1600200"/>
            <a:ext cx="615553" cy="3276600"/>
          </a:xfrm>
          <a:prstGeom prst="rect">
            <a:avLst/>
          </a:prstGeom>
          <a:noFill/>
        </p:spPr>
        <p:txBody>
          <a:bodyPr vert="vert270" wrap="square">
            <a:spAutoFit/>
          </a:bodyPr>
          <a:lstStyle/>
          <a:p>
            <a:pPr marL="0" indent="0" algn="ctr">
              <a:buNone/>
            </a:pPr>
            <a:r>
              <a:rPr lang="en-GB" sz="2800" b="1" dirty="0">
                <a:latin typeface="+mj-lt"/>
              </a:rPr>
              <a:t>Empirical Results</a:t>
            </a:r>
            <a:endParaRPr lang="en-NG" sz="2800" b="1" dirty="0">
              <a:latin typeface="+mj-lt"/>
            </a:endParaRPr>
          </a:p>
        </p:txBody>
      </p:sp>
    </p:spTree>
    <p:extLst>
      <p:ext uri="{BB962C8B-B14F-4D97-AF65-F5344CB8AC3E}">
        <p14:creationId xmlns:p14="http://schemas.microsoft.com/office/powerpoint/2010/main" val="606759269"/>
      </p:ext>
    </p:extLst>
  </p:cSld>
  <p:clrMapOvr>
    <a:masterClrMapping/>
  </p:clrMapOvr>
  <p:transition>
    <p:wheel spokes="8"/>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139A5-0D0D-45F6-A396-A6516ABBAFC2}"/>
              </a:ext>
            </a:extLst>
          </p:cNvPr>
          <p:cNvSpPr>
            <a:spLocks noGrp="1"/>
          </p:cNvSpPr>
          <p:nvPr>
            <p:ph type="title"/>
          </p:nvPr>
        </p:nvSpPr>
        <p:spPr>
          <a:xfrm flipV="1">
            <a:off x="1981200" y="-685800"/>
            <a:ext cx="8229600" cy="152400"/>
          </a:xfrm>
        </p:spPr>
        <p:txBody>
          <a:bodyPr>
            <a:normAutofit fontScale="90000"/>
          </a:bodyPr>
          <a:lstStyle/>
          <a:p>
            <a:endParaRPr lang="en-NG" dirty="0"/>
          </a:p>
        </p:txBody>
      </p:sp>
      <p:sp>
        <p:nvSpPr>
          <p:cNvPr id="3" name="Content Placeholder 2">
            <a:extLst>
              <a:ext uri="{FF2B5EF4-FFF2-40B4-BE49-F238E27FC236}">
                <a16:creationId xmlns:a16="http://schemas.microsoft.com/office/drawing/2014/main" id="{08AF3543-0591-463F-B72D-5D19CDF85D23}"/>
              </a:ext>
            </a:extLst>
          </p:cNvPr>
          <p:cNvSpPr>
            <a:spLocks noGrp="1"/>
          </p:cNvSpPr>
          <p:nvPr>
            <p:ph idx="1"/>
          </p:nvPr>
        </p:nvSpPr>
        <p:spPr>
          <a:xfrm>
            <a:off x="762000" y="609600"/>
            <a:ext cx="10668000" cy="5715000"/>
          </a:xfrm>
        </p:spPr>
        <p:txBody>
          <a:bodyPr>
            <a:normAutofit/>
          </a:bodyPr>
          <a:lstStyle/>
          <a:p>
            <a:r>
              <a:rPr lang="en-GB" sz="2400" dirty="0"/>
              <a:t>Existence of Demographic Dividend in West Africa</a:t>
            </a:r>
          </a:p>
          <a:p>
            <a:endParaRPr lang="en-GB" sz="2400" dirty="0"/>
          </a:p>
          <a:p>
            <a:r>
              <a:rPr lang="en-GB" sz="2400" dirty="0"/>
              <a:t>Positive impact of demographic dividend on per capita income growth</a:t>
            </a:r>
          </a:p>
          <a:p>
            <a:pPr lvl="1"/>
            <a:r>
              <a:rPr lang="en-GB" dirty="0">
                <a:latin typeface="Times New Roman" panose="02020603050405020304" pitchFamily="18" charset="0"/>
                <a:ea typeface="Calibri" panose="020F0502020204030204" pitchFamily="34" charset="0"/>
              </a:rPr>
              <a:t>An increase in the benefit that accrues from the decline in mortality and fertility rate promotes accelerated economic growth</a:t>
            </a:r>
            <a:endParaRPr lang="en-GB" dirty="0"/>
          </a:p>
          <a:p>
            <a:endParaRPr lang="en-GB" sz="2400" dirty="0">
              <a:latin typeface="Times New Roman" panose="02020603050405020304" pitchFamily="18" charset="0"/>
              <a:ea typeface="Calibri" panose="020F0502020204030204" pitchFamily="34" charset="0"/>
            </a:endParaRPr>
          </a:p>
          <a:p>
            <a:r>
              <a:rPr lang="en-GB" sz="2400" dirty="0">
                <a:latin typeface="Times New Roman" panose="02020603050405020304" pitchFamily="18" charset="0"/>
                <a:ea typeface="Calibri" panose="020F0502020204030204" pitchFamily="34" charset="0"/>
              </a:rPr>
              <a:t>Complementary role of female labour participation rate and trade openness</a:t>
            </a:r>
          </a:p>
          <a:p>
            <a:endParaRPr lang="en-GB" sz="2400" dirty="0">
              <a:latin typeface="Times New Roman" panose="02020603050405020304" pitchFamily="18" charset="0"/>
              <a:ea typeface="Calibri" panose="020F0502020204030204" pitchFamily="34" charset="0"/>
            </a:endParaRPr>
          </a:p>
          <a:p>
            <a:r>
              <a:rPr lang="en-GB" sz="2400" dirty="0">
                <a:latin typeface="Times New Roman" panose="02020603050405020304" pitchFamily="18" charset="0"/>
                <a:ea typeface="Calibri" panose="020F0502020204030204" pitchFamily="34" charset="0"/>
              </a:rPr>
              <a:t>Growth of total labour force may be detrimental for growth, especially given the widespread underutilization of human resources and the grossly inadequate capital stock to complement the functioning of labour</a:t>
            </a:r>
          </a:p>
          <a:p>
            <a:endParaRPr lang="en-GB" sz="2400" dirty="0">
              <a:latin typeface="Times New Roman" panose="02020603050405020304" pitchFamily="18" charset="0"/>
              <a:ea typeface="Calibri" panose="020F0502020204030204" pitchFamily="34" charset="0"/>
            </a:endParaRPr>
          </a:p>
          <a:p>
            <a:r>
              <a:rPr lang="en-GB" sz="2400" dirty="0">
                <a:latin typeface="Times New Roman" panose="02020603050405020304" pitchFamily="18" charset="0"/>
                <a:ea typeface="Calibri" panose="020F0502020204030204" pitchFamily="34" charset="0"/>
              </a:rPr>
              <a:t>Healthy and skilful workforce are important elements of economic growth</a:t>
            </a:r>
            <a:endParaRPr lang="en-NG" sz="2400" dirty="0"/>
          </a:p>
        </p:txBody>
      </p:sp>
    </p:spTree>
    <p:extLst>
      <p:ext uri="{BB962C8B-B14F-4D97-AF65-F5344CB8AC3E}">
        <p14:creationId xmlns:p14="http://schemas.microsoft.com/office/powerpoint/2010/main" val="411107918"/>
      </p:ext>
    </p:extLst>
  </p:cSld>
  <p:clrMapOvr>
    <a:masterClrMapping/>
  </p:clrMapOvr>
  <p:transition>
    <p:wheel spokes="8"/>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28600"/>
            <a:ext cx="10820400" cy="6172200"/>
          </a:xfrm>
        </p:spPr>
        <p:txBody>
          <a:bodyPr>
            <a:normAutofit fontScale="92500"/>
          </a:bodyPr>
          <a:lstStyle/>
          <a:p>
            <a:pPr marL="0" indent="0">
              <a:buNone/>
            </a:pPr>
            <a:r>
              <a:rPr lang="en-GB" sz="2400" b="1" i="1" dirty="0">
                <a:latin typeface="Times New Roman" panose="02020603050405020304" pitchFamily="18" charset="0"/>
                <a:ea typeface="Calibri" panose="020F0502020204030204" pitchFamily="34" charset="0"/>
              </a:rPr>
              <a:t>Conclusion…</a:t>
            </a:r>
          </a:p>
          <a:p>
            <a:pPr marL="0" indent="0">
              <a:spcBef>
                <a:spcPts val="0"/>
              </a:spcBef>
              <a:buNone/>
            </a:pPr>
            <a:endParaRPr lang="en-GB" sz="1100" b="1" i="1" dirty="0">
              <a:latin typeface="Times New Roman" panose="02020603050405020304" pitchFamily="18" charset="0"/>
              <a:ea typeface="Calibri" panose="020F0502020204030204" pitchFamily="34" charset="0"/>
            </a:endParaRPr>
          </a:p>
          <a:p>
            <a:r>
              <a:rPr lang="en-GB" sz="2400" dirty="0">
                <a:latin typeface="Times New Roman" panose="02020603050405020304" pitchFamily="18" charset="0"/>
                <a:ea typeface="Calibri" panose="020F0502020204030204" pitchFamily="34" charset="0"/>
              </a:rPr>
              <a:t>Demographic dividend contributed significantly to per capita income growth in West Africa</a:t>
            </a:r>
          </a:p>
          <a:p>
            <a:pPr lvl="1"/>
            <a:r>
              <a:rPr lang="en-GB" dirty="0">
                <a:latin typeface="Times New Roman" panose="02020603050405020304" pitchFamily="18" charset="0"/>
                <a:ea typeface="Calibri" panose="020F0502020204030204" pitchFamily="34" charset="0"/>
              </a:rPr>
              <a:t>The increasing working population needs to be complemented with adequate human capital development</a:t>
            </a:r>
            <a:endParaRPr lang="en-GB" dirty="0">
              <a:latin typeface="Times New Roman" panose="02020603050405020304" pitchFamily="18" charset="0"/>
            </a:endParaRPr>
          </a:p>
          <a:p>
            <a:endParaRPr lang="en-GB" sz="2400" dirty="0">
              <a:latin typeface="Times New Roman" panose="02020603050405020304" pitchFamily="18" charset="0"/>
              <a:ea typeface="Calibri" panose="020F0502020204030204" pitchFamily="34" charset="0"/>
            </a:endParaRPr>
          </a:p>
          <a:p>
            <a:r>
              <a:rPr lang="en-GB" sz="2400" dirty="0">
                <a:latin typeface="Times New Roman" panose="02020603050405020304" pitchFamily="18" charset="0"/>
                <a:ea typeface="Calibri" panose="020F0502020204030204" pitchFamily="34" charset="0"/>
              </a:rPr>
              <a:t>Positive influence of human capital on economic growth</a:t>
            </a:r>
          </a:p>
          <a:p>
            <a:endParaRPr lang="en-GB" sz="2400" dirty="0">
              <a:latin typeface="Times New Roman" panose="02020603050405020304" pitchFamily="18" charset="0"/>
              <a:ea typeface="Calibri" panose="020F0502020204030204" pitchFamily="34" charset="0"/>
            </a:endParaRPr>
          </a:p>
          <a:p>
            <a:r>
              <a:rPr lang="en-GB" sz="2400" dirty="0">
                <a:latin typeface="Times New Roman" panose="02020603050405020304" pitchFamily="18" charset="0"/>
                <a:ea typeface="Calibri" panose="020F0502020204030204" pitchFamily="34" charset="0"/>
              </a:rPr>
              <a:t>Vibrant and flexible labour markets is important for harnessing demographic dividends for long term growth in West Africa</a:t>
            </a:r>
          </a:p>
          <a:p>
            <a:endParaRPr lang="en-GB" sz="2400" dirty="0">
              <a:latin typeface="Times New Roman" panose="02020603050405020304" pitchFamily="18" charset="0"/>
              <a:ea typeface="Calibri" panose="020F0502020204030204" pitchFamily="34" charset="0"/>
            </a:endParaRPr>
          </a:p>
          <a:p>
            <a:r>
              <a:rPr lang="en-GB" sz="2400" dirty="0">
                <a:latin typeface="Times New Roman" panose="02020603050405020304" pitchFamily="18" charset="0"/>
                <a:ea typeface="Calibri" panose="020F0502020204030204" pitchFamily="34" charset="0"/>
              </a:rPr>
              <a:t>The West African Monetary Zone (Ghana, Sierra Leone and The Gambia) have significantly lower GDP growth than in Nigeria</a:t>
            </a:r>
          </a:p>
          <a:p>
            <a:endParaRPr lang="en-GB" sz="2400" dirty="0">
              <a:latin typeface="Times New Roman" panose="02020603050405020304" pitchFamily="18" charset="0"/>
              <a:ea typeface="Calibri" panose="020F0502020204030204" pitchFamily="34" charset="0"/>
            </a:endParaRPr>
          </a:p>
          <a:p>
            <a:r>
              <a:rPr lang="en-GB" sz="2400" dirty="0">
                <a:latin typeface="Times New Roman" panose="02020603050405020304" pitchFamily="18" charset="0"/>
                <a:ea typeface="Calibri" panose="020F0502020204030204" pitchFamily="34" charset="0"/>
              </a:rPr>
              <a:t>The West African Economic and Monetary Union (UEMOA), including Guinea, is not significantly different</a:t>
            </a:r>
          </a:p>
          <a:p>
            <a:endParaRPr lang="en-US" sz="2000" dirty="0"/>
          </a:p>
        </p:txBody>
      </p:sp>
    </p:spTree>
  </p:cSld>
  <p:clrMapOvr>
    <a:masterClrMapping/>
  </p:clrMapOvr>
  <p:transition>
    <p:wheel spokes="8"/>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8AB875-3452-4830-8326-40D269D9021A}"/>
              </a:ext>
            </a:extLst>
          </p:cNvPr>
          <p:cNvSpPr>
            <a:spLocks noGrp="1"/>
          </p:cNvSpPr>
          <p:nvPr>
            <p:ph idx="1"/>
          </p:nvPr>
        </p:nvSpPr>
        <p:spPr>
          <a:xfrm>
            <a:off x="838200" y="381000"/>
            <a:ext cx="10439400" cy="6172200"/>
          </a:xfrm>
        </p:spPr>
        <p:txBody>
          <a:bodyPr>
            <a:normAutofit/>
          </a:bodyPr>
          <a:lstStyle/>
          <a:p>
            <a:pPr marL="0" indent="0">
              <a:spcBef>
                <a:spcPts val="0"/>
              </a:spcBef>
              <a:spcAft>
                <a:spcPts val="1200"/>
              </a:spcAft>
              <a:buNone/>
            </a:pPr>
            <a:r>
              <a:rPr lang="en-GB" b="1" i="1" dirty="0"/>
              <a:t>Implications for Policy…</a:t>
            </a:r>
          </a:p>
          <a:p>
            <a:pPr>
              <a:spcBef>
                <a:spcPts val="0"/>
              </a:spcBef>
              <a:spcAft>
                <a:spcPts val="1800"/>
              </a:spcAft>
            </a:pPr>
            <a:r>
              <a:rPr lang="en-GB" sz="2400" dirty="0">
                <a:latin typeface="Times New Roman" panose="02020603050405020304" pitchFamily="18" charset="0"/>
                <a:ea typeface="Calibri" panose="020F0502020204030204" pitchFamily="34" charset="0"/>
              </a:rPr>
              <a:t>Governments should prepare themselves to put in place policies and actions to accelerate and realise potential dividend that the current population dynamics offers</a:t>
            </a:r>
          </a:p>
          <a:p>
            <a:pPr>
              <a:spcBef>
                <a:spcPts val="0"/>
              </a:spcBef>
              <a:spcAft>
                <a:spcPts val="1800"/>
              </a:spcAft>
            </a:pPr>
            <a:r>
              <a:rPr lang="en-GB" sz="2400" dirty="0">
                <a:latin typeface="Times New Roman" panose="02020603050405020304" pitchFamily="18" charset="0"/>
                <a:ea typeface="Calibri" panose="020F0502020204030204" pitchFamily="34" charset="0"/>
              </a:rPr>
              <a:t>Investment in quality education and health</a:t>
            </a:r>
          </a:p>
          <a:p>
            <a:pPr>
              <a:spcBef>
                <a:spcPts val="0"/>
              </a:spcBef>
              <a:spcAft>
                <a:spcPts val="1800"/>
              </a:spcAft>
            </a:pPr>
            <a:r>
              <a:rPr lang="en-GB" sz="2400" dirty="0">
                <a:latin typeface="Times New Roman" panose="02020603050405020304" pitchFamily="18" charset="0"/>
                <a:ea typeface="Calibri" panose="020F0502020204030204" pitchFamily="34" charset="0"/>
              </a:rPr>
              <a:t>The labour market needs to be as flexible as possible to absorb the large cohorts entering the working ages in the next 25 years</a:t>
            </a:r>
          </a:p>
          <a:p>
            <a:pPr>
              <a:spcBef>
                <a:spcPts val="0"/>
              </a:spcBef>
              <a:spcAft>
                <a:spcPts val="1800"/>
              </a:spcAft>
            </a:pPr>
            <a:r>
              <a:rPr lang="en-GB" sz="2400" dirty="0">
                <a:latin typeface="Times New Roman" panose="02020603050405020304" pitchFamily="18" charset="0"/>
                <a:ea typeface="Calibri" panose="020F0502020204030204" pitchFamily="34" charset="0"/>
              </a:rPr>
              <a:t>Enhance the environment that will give opportunities to young people to have decent jobs.</a:t>
            </a:r>
          </a:p>
          <a:p>
            <a:pPr>
              <a:spcBef>
                <a:spcPts val="0"/>
              </a:spcBef>
              <a:spcAft>
                <a:spcPts val="1800"/>
              </a:spcAft>
            </a:pPr>
            <a:r>
              <a:rPr lang="en-GB" sz="2400" dirty="0">
                <a:latin typeface="Times New Roman" panose="02020603050405020304" pitchFamily="18" charset="0"/>
                <a:ea typeface="Calibri" panose="020F0502020204030204" pitchFamily="34" charset="0"/>
              </a:rPr>
              <a:t>Provision of job-matching assistance, offer training and mentoring</a:t>
            </a:r>
          </a:p>
          <a:p>
            <a:pPr>
              <a:spcBef>
                <a:spcPts val="0"/>
              </a:spcBef>
              <a:spcAft>
                <a:spcPts val="1800"/>
              </a:spcAft>
            </a:pPr>
            <a:r>
              <a:rPr lang="en-GB" sz="2400" dirty="0">
                <a:latin typeface="Times New Roman" panose="02020603050405020304" pitchFamily="18" charset="0"/>
                <a:ea typeface="Calibri" panose="020F0502020204030204" pitchFamily="34" charset="0"/>
              </a:rPr>
              <a:t>Prioritize job creation in national development strategies</a:t>
            </a:r>
          </a:p>
          <a:p>
            <a:pPr>
              <a:spcBef>
                <a:spcPts val="0"/>
              </a:spcBef>
              <a:spcAft>
                <a:spcPts val="1800"/>
              </a:spcAft>
            </a:pPr>
            <a:r>
              <a:rPr lang="en-GB" sz="2400" dirty="0">
                <a:latin typeface="Times New Roman" panose="02020603050405020304" pitchFamily="18" charset="0"/>
              </a:rPr>
              <a:t>Need to </a:t>
            </a:r>
            <a:r>
              <a:rPr lang="en-GB" sz="2400" dirty="0">
                <a:latin typeface="Times New Roman" panose="02020603050405020304" pitchFamily="18" charset="0"/>
                <a:ea typeface="Calibri" panose="020F0502020204030204" pitchFamily="34" charset="0"/>
              </a:rPr>
              <a:t>deepen regional integration</a:t>
            </a:r>
            <a:endParaRPr lang="en-NG" sz="2400" dirty="0"/>
          </a:p>
        </p:txBody>
      </p:sp>
    </p:spTree>
    <p:extLst>
      <p:ext uri="{BB962C8B-B14F-4D97-AF65-F5344CB8AC3E}">
        <p14:creationId xmlns:p14="http://schemas.microsoft.com/office/powerpoint/2010/main" val="2004240463"/>
      </p:ext>
    </p:extLst>
  </p:cSld>
  <p:clrMapOvr>
    <a:masterClrMapping/>
  </p:clrMapOvr>
  <p:transition>
    <p:wheel spokes="8"/>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981200" y="-685800"/>
            <a:ext cx="8229600" cy="152400"/>
          </a:xfrm>
        </p:spPr>
        <p:txBody>
          <a:bodyPr>
            <a:normAutofit fontScale="90000"/>
          </a:bodyPr>
          <a:lstStyle/>
          <a:p>
            <a:endParaRPr lang="en-US" dirty="0"/>
          </a:p>
        </p:txBody>
      </p:sp>
      <p:sp>
        <p:nvSpPr>
          <p:cNvPr id="3" name="Content Placeholder 2"/>
          <p:cNvSpPr>
            <a:spLocks noGrp="1"/>
          </p:cNvSpPr>
          <p:nvPr>
            <p:ph idx="1"/>
          </p:nvPr>
        </p:nvSpPr>
        <p:spPr>
          <a:xfrm>
            <a:off x="1981200" y="304800"/>
            <a:ext cx="8229600" cy="6019800"/>
          </a:xfrm>
        </p:spPr>
        <p:txBody>
          <a:bodyPr/>
          <a:lstStyle/>
          <a:p>
            <a:pPr lvl="8">
              <a:buNone/>
            </a:pPr>
            <a:endParaRPr lang="en-US" sz="4000" i="1" dirty="0"/>
          </a:p>
          <a:p>
            <a:pPr lvl="8">
              <a:buNone/>
            </a:pPr>
            <a:endParaRPr lang="en-US" sz="4000" i="1" dirty="0"/>
          </a:p>
        </p:txBody>
      </p:sp>
      <p:pic>
        <p:nvPicPr>
          <p:cNvPr id="4" name="Picture 3" descr="Image result for image of thank you"/>
          <p:cNvPicPr/>
          <p:nvPr/>
        </p:nvPicPr>
        <p:blipFill>
          <a:blip r:embed="rId2"/>
          <a:srcRect/>
          <a:stretch>
            <a:fillRect/>
          </a:stretch>
        </p:blipFill>
        <p:spPr bwMode="auto">
          <a:xfrm>
            <a:off x="1828800" y="762000"/>
            <a:ext cx="8610600" cy="5257800"/>
          </a:xfrm>
          <a:prstGeom prst="rect">
            <a:avLst/>
          </a:prstGeom>
          <a:noFill/>
          <a:ln w="9525">
            <a:noFill/>
            <a:miter lim="800000"/>
            <a:headEnd/>
            <a:tailEnd/>
          </a:ln>
        </p:spPr>
      </p:pic>
    </p:spTree>
  </p:cSld>
  <p:clrMapOvr>
    <a:masterClrMapping/>
  </p:clrMapOvr>
  <p:transition>
    <p:wheel spokes="8"/>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685800"/>
            <a:ext cx="8229600" cy="45719"/>
          </a:xfrm>
        </p:spPr>
        <p:txBody>
          <a:bodyPr>
            <a:normAutofit fontScale="90000"/>
          </a:bodyPr>
          <a:lstStyle/>
          <a:p>
            <a:pPr algn="ctr"/>
            <a:endParaRPr lang="en-US" sz="4000" dirty="0"/>
          </a:p>
        </p:txBody>
      </p:sp>
      <p:sp>
        <p:nvSpPr>
          <p:cNvPr id="3" name="Content Placeholder 2"/>
          <p:cNvSpPr>
            <a:spLocks noGrp="1"/>
          </p:cNvSpPr>
          <p:nvPr>
            <p:ph idx="1"/>
          </p:nvPr>
        </p:nvSpPr>
        <p:spPr>
          <a:xfrm>
            <a:off x="533400" y="929638"/>
            <a:ext cx="11277600" cy="5699762"/>
          </a:xfrm>
        </p:spPr>
        <p:txBody>
          <a:bodyPr>
            <a:noAutofit/>
          </a:bodyPr>
          <a:lstStyle/>
          <a:p>
            <a:pPr marL="0" indent="0">
              <a:buNone/>
            </a:pPr>
            <a:r>
              <a:rPr lang="en-US" sz="2400" dirty="0"/>
              <a:t>I</a:t>
            </a:r>
            <a:r>
              <a:rPr lang="en-US" sz="2400" dirty="0">
                <a:latin typeface="Algerian" panose="04020705040A02060702" pitchFamily="82" charset="0"/>
              </a:rPr>
              <a:t>ntroduction</a:t>
            </a:r>
            <a:endParaRPr lang="en-GB" sz="2400" b="1" i="1" dirty="0">
              <a:latin typeface="Times New Roman" panose="02020603050405020304" pitchFamily="18" charset="0"/>
              <a:ea typeface="Calibri" panose="020F0502020204030204" pitchFamily="34" charset="0"/>
            </a:endParaRPr>
          </a:p>
          <a:p>
            <a:r>
              <a:rPr lang="en-GB" sz="2400" dirty="0">
                <a:latin typeface="Times New Roman" panose="02020603050405020304" pitchFamily="18" charset="0"/>
                <a:ea typeface="Calibri" panose="020F0502020204030204" pitchFamily="34" charset="0"/>
              </a:rPr>
              <a:t>Recent growing concerns on the implication of demographic dynamics for economic growth among governments, international organisation and other stakeholders</a:t>
            </a:r>
          </a:p>
          <a:p>
            <a:pPr lvl="1"/>
            <a:r>
              <a:rPr lang="en-GB" dirty="0">
                <a:latin typeface="Times New Roman" panose="02020603050405020304" pitchFamily="18" charset="0"/>
                <a:ea typeface="Calibri" panose="020F0502020204030204" pitchFamily="34" charset="0"/>
              </a:rPr>
              <a:t>the lack of consensus on the role of population and its growth on economic growth</a:t>
            </a:r>
          </a:p>
          <a:p>
            <a:pPr lvl="1"/>
            <a:r>
              <a:rPr lang="en-GB" dirty="0">
                <a:latin typeface="Times New Roman" panose="02020603050405020304" pitchFamily="18" charset="0"/>
                <a:ea typeface="Calibri" panose="020F0502020204030204" pitchFamily="34" charset="0"/>
              </a:rPr>
              <a:t>The recent interest in demographic dividend</a:t>
            </a:r>
            <a:endParaRPr lang="en-GB" dirty="0"/>
          </a:p>
          <a:p>
            <a:r>
              <a:rPr lang="en-GB" sz="2400" dirty="0"/>
              <a:t>Three strands of the theoretical literature</a:t>
            </a:r>
          </a:p>
          <a:p>
            <a:pPr lvl="1"/>
            <a:r>
              <a:rPr lang="en-GB" dirty="0">
                <a:latin typeface="Times New Roman" panose="02020603050405020304" pitchFamily="18" charset="0"/>
                <a:ea typeface="Calibri" panose="020F0502020204030204" pitchFamily="34" charset="0"/>
              </a:rPr>
              <a:t>The earliest view - population size and its growth hinder economic growth (</a:t>
            </a:r>
            <a:r>
              <a:rPr lang="en-GB" dirty="0" err="1">
                <a:latin typeface="Times New Roman" panose="02020603050405020304" pitchFamily="18" charset="0"/>
                <a:ea typeface="Calibri" panose="020F0502020204030204" pitchFamily="34" charset="0"/>
              </a:rPr>
              <a:t>Hirchman</a:t>
            </a:r>
            <a:r>
              <a:rPr lang="en-GB" dirty="0">
                <a:latin typeface="Times New Roman" panose="02020603050405020304" pitchFamily="18" charset="0"/>
                <a:ea typeface="Calibri" panose="020F0502020204030204" pitchFamily="34" charset="0"/>
              </a:rPr>
              <a:t> 1958)</a:t>
            </a:r>
          </a:p>
          <a:p>
            <a:pPr lvl="1"/>
            <a:r>
              <a:rPr lang="en-GB" dirty="0">
                <a:latin typeface="Times New Roman" panose="02020603050405020304" pitchFamily="18" charset="0"/>
                <a:ea typeface="Calibri" panose="020F0502020204030204" pitchFamily="34" charset="0"/>
              </a:rPr>
              <a:t>The optimists - population size enhances economic growth (</a:t>
            </a:r>
            <a:r>
              <a:rPr lang="en-GB" dirty="0" err="1">
                <a:latin typeface="Times New Roman" panose="02020603050405020304" pitchFamily="18" charset="0"/>
                <a:ea typeface="Calibri" panose="020F0502020204030204" pitchFamily="34" charset="0"/>
              </a:rPr>
              <a:t>Sarel</a:t>
            </a:r>
            <a:r>
              <a:rPr lang="en-GB" dirty="0">
                <a:latin typeface="Times New Roman" panose="02020603050405020304" pitchFamily="18" charset="0"/>
                <a:ea typeface="Calibri" panose="020F0502020204030204" pitchFamily="34" charset="0"/>
              </a:rPr>
              <a:t> 1995)</a:t>
            </a:r>
          </a:p>
          <a:p>
            <a:pPr lvl="1"/>
            <a:r>
              <a:rPr lang="en-GB" dirty="0">
                <a:latin typeface="Times New Roman" panose="02020603050405020304" pitchFamily="18" charset="0"/>
                <a:ea typeface="Calibri" panose="020F0502020204030204" pitchFamily="34" charset="0"/>
              </a:rPr>
              <a:t>The neutralists - economic growth is not influenced by population size and population growth (Solow 1956 and Kelley 1988)</a:t>
            </a:r>
            <a:endParaRPr lang="en-GB" dirty="0"/>
          </a:p>
          <a:p>
            <a:r>
              <a:rPr lang="en-GB" sz="2400" dirty="0">
                <a:latin typeface="Times New Roman" panose="02020603050405020304" pitchFamily="18" charset="0"/>
                <a:ea typeface="Calibri" panose="020F0502020204030204" pitchFamily="34" charset="0"/>
                <a:cs typeface="Times New Roman" panose="02020603050405020304" pitchFamily="18" charset="0"/>
              </a:rPr>
              <a:t>Recent perspectives – (age-structure) as economic need and behaviour of people tend to vary at various stages of life (Bloom et al. 2013).</a:t>
            </a:r>
            <a:endParaRPr lang="en-NG" sz="2400" dirty="0">
              <a:latin typeface="Calibri" panose="020F0502020204030204" pitchFamily="34" charset="0"/>
              <a:ea typeface="Calibri" panose="020F0502020204030204" pitchFamily="34" charset="0"/>
              <a:cs typeface="Times New Roman" panose="02020603050405020304" pitchFamily="18" charset="0"/>
            </a:endParaRPr>
          </a:p>
          <a:p>
            <a:endParaRPr lang="en-GB" sz="2400" dirty="0"/>
          </a:p>
          <a:p>
            <a:endParaRPr lang="en-GB" sz="2400" dirty="0">
              <a:latin typeface="Times New Roman" panose="02020603050405020304" pitchFamily="18" charset="0"/>
              <a:ea typeface="Calibri" panose="020F0502020204030204" pitchFamily="34" charset="0"/>
            </a:endParaRPr>
          </a:p>
          <a:p>
            <a:endParaRPr lang="en-GB" sz="2400" dirty="0"/>
          </a:p>
          <a:p>
            <a:endParaRPr lang="en-GB" sz="2400" dirty="0"/>
          </a:p>
          <a:p>
            <a:endParaRPr lang="en-GB" sz="2400" dirty="0"/>
          </a:p>
          <a:p>
            <a:pPr lvl="1">
              <a:buFont typeface="Wingdings" pitchFamily="2" charset="2"/>
              <a:buChar char="Ø"/>
            </a:pPr>
            <a:endParaRPr lang="en-GB" dirty="0"/>
          </a:p>
        </p:txBody>
      </p:sp>
    </p:spTree>
  </p:cSld>
  <p:clrMapOvr>
    <a:masterClrMapping/>
  </p:clrMapOvr>
  <p:transition>
    <p:wheel spokes="8"/>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5621867" cy="381000"/>
          </a:xfrm>
        </p:spPr>
        <p:txBody>
          <a:bodyPr>
            <a:normAutofit fontScale="90000"/>
          </a:bodyPr>
          <a:lstStyle/>
          <a:p>
            <a:r>
              <a:rPr lang="en-GB" sz="3200" b="1" dirty="0">
                <a:solidFill>
                  <a:schemeClr val="tx1"/>
                </a:solidFill>
              </a:rPr>
              <a:t>Population Dynamics in West Africa</a:t>
            </a:r>
            <a:endParaRPr lang="en-GB" sz="3200" dirty="0">
              <a:solidFill>
                <a:schemeClr val="tx1"/>
              </a:solidFill>
            </a:endParaRPr>
          </a:p>
        </p:txBody>
      </p:sp>
      <p:sp>
        <p:nvSpPr>
          <p:cNvPr id="17" name="TextBox 16">
            <a:extLst>
              <a:ext uri="{FF2B5EF4-FFF2-40B4-BE49-F238E27FC236}">
                <a16:creationId xmlns:a16="http://schemas.microsoft.com/office/drawing/2014/main" id="{4206456C-ABCC-428C-83D1-46D8BA3BB67C}"/>
              </a:ext>
            </a:extLst>
          </p:cNvPr>
          <p:cNvSpPr txBox="1"/>
          <p:nvPr/>
        </p:nvSpPr>
        <p:spPr>
          <a:xfrm>
            <a:off x="228600" y="1103746"/>
            <a:ext cx="3505200" cy="3416320"/>
          </a:xfrm>
          <a:prstGeom prst="rect">
            <a:avLst/>
          </a:prstGeom>
          <a:solidFill>
            <a:schemeClr val="accent1">
              <a:lumMod val="20000"/>
              <a:lumOff val="80000"/>
            </a:schemeClr>
          </a:solidFill>
        </p:spPr>
        <p:txBody>
          <a:bodyPr wrap="square" rtlCol="0">
            <a:spAutoFit/>
          </a:bodyPr>
          <a:lstStyle/>
          <a:p>
            <a:pPr algn="just"/>
            <a:r>
              <a:rPr lang="en-GB" sz="2400" dirty="0">
                <a:latin typeface="Calibri" panose="020F0502020204030204" pitchFamily="34" charset="0"/>
              </a:rPr>
              <a:t>With the high fertility projection, the population of West Africa will reach the 1.48 billion people mark by year 2100. This increase is driven by high fertility and declining mortality rates over the period. </a:t>
            </a:r>
            <a:endParaRPr lang="en-US" sz="2400" dirty="0">
              <a:latin typeface="Calibri" panose="020F0502020204030204" pitchFamily="34" charset="0"/>
            </a:endParaRPr>
          </a:p>
        </p:txBody>
      </p:sp>
      <p:pic>
        <p:nvPicPr>
          <p:cNvPr id="20" name="Content Placeholder 19">
            <a:extLst>
              <a:ext uri="{FF2B5EF4-FFF2-40B4-BE49-F238E27FC236}">
                <a16:creationId xmlns:a16="http://schemas.microsoft.com/office/drawing/2014/main" id="{2391CD5C-4B89-4E04-8F57-A60DD48FDB98}"/>
              </a:ext>
            </a:extLst>
          </p:cNvPr>
          <p:cNvPicPr>
            <a:picLocks noGrp="1" noChangeAspect="1"/>
          </p:cNvPicPr>
          <p:nvPr>
            <p:ph idx="1"/>
          </p:nvPr>
        </p:nvPicPr>
        <p:blipFill>
          <a:blip r:embed="rId3"/>
          <a:stretch>
            <a:fillRect/>
          </a:stretch>
        </p:blipFill>
        <p:spPr>
          <a:xfrm>
            <a:off x="3886200" y="1103746"/>
            <a:ext cx="7852682" cy="4013199"/>
          </a:xfrm>
          <a:prstGeom prst="rect">
            <a:avLst/>
          </a:prstGeom>
        </p:spPr>
      </p:pic>
      <p:sp>
        <p:nvSpPr>
          <p:cNvPr id="6" name="TextBox 5">
            <a:extLst>
              <a:ext uri="{FF2B5EF4-FFF2-40B4-BE49-F238E27FC236}">
                <a16:creationId xmlns:a16="http://schemas.microsoft.com/office/drawing/2014/main" id="{BFC013D3-2A77-4A62-8338-0900953C13B6}"/>
              </a:ext>
            </a:extLst>
          </p:cNvPr>
          <p:cNvSpPr txBox="1"/>
          <p:nvPr/>
        </p:nvSpPr>
        <p:spPr>
          <a:xfrm>
            <a:off x="321733" y="4876800"/>
            <a:ext cx="11417149" cy="1631216"/>
          </a:xfrm>
          <a:prstGeom prst="rect">
            <a:avLst/>
          </a:prstGeom>
          <a:noFill/>
        </p:spPr>
        <p:txBody>
          <a:bodyPr wrap="square">
            <a:spAutoFit/>
          </a:bodyPr>
          <a:lstStyle/>
          <a:p>
            <a:r>
              <a:rPr lang="en-GB" sz="2000" b="1" dirty="0">
                <a:latin typeface="Times New Roman" panose="02020603050405020304" pitchFamily="18" charset="0"/>
                <a:ea typeface="Calibri" panose="020F0502020204030204" pitchFamily="34" charset="0"/>
              </a:rPr>
              <a:t>Country Grouping based on available economic zone</a:t>
            </a:r>
          </a:p>
          <a:p>
            <a:pPr marL="285750" indent="-285750">
              <a:buFont typeface="Wingdings" panose="05000000000000000000" pitchFamily="2" charset="2"/>
              <a:buChar char="Ø"/>
            </a:pPr>
            <a:r>
              <a:rPr lang="en-GB" sz="2000" dirty="0">
                <a:latin typeface="Times New Roman" panose="02020603050405020304" pitchFamily="18" charset="0"/>
                <a:ea typeface="Calibri" panose="020F0502020204030204" pitchFamily="34" charset="0"/>
              </a:rPr>
              <a:t>Nigeria (</a:t>
            </a:r>
            <a:r>
              <a:rPr lang="en-GB" sz="2000" dirty="0">
                <a:latin typeface="Calibri" panose="020F0502020204030204" pitchFamily="34" charset="0"/>
              </a:rPr>
              <a:t>7th largest country globally)</a:t>
            </a:r>
            <a:endParaRPr lang="en-GB" sz="2000" dirty="0">
              <a:latin typeface="Times New Roman" panose="02020603050405020304" pitchFamily="18" charset="0"/>
              <a:ea typeface="Calibri" panose="020F0502020204030204" pitchFamily="34" charset="0"/>
            </a:endParaRPr>
          </a:p>
          <a:p>
            <a:pPr marL="285750" indent="-285750">
              <a:buFont typeface="Wingdings" panose="05000000000000000000" pitchFamily="2" charset="2"/>
              <a:buChar char="Ø"/>
            </a:pPr>
            <a:r>
              <a:rPr lang="en-GB" sz="2000" dirty="0">
                <a:latin typeface="Times New Roman" panose="02020603050405020304" pitchFamily="18" charset="0"/>
                <a:ea typeface="Calibri" panose="020F0502020204030204" pitchFamily="34" charset="0"/>
              </a:rPr>
              <a:t>Other West Africa Monetary Zone (</a:t>
            </a:r>
            <a:r>
              <a:rPr lang="en-GB" sz="2000" dirty="0" err="1">
                <a:latin typeface="Times New Roman" panose="02020603050405020304" pitchFamily="18" charset="0"/>
                <a:ea typeface="Calibri" panose="020F0502020204030204" pitchFamily="34" charset="0"/>
              </a:rPr>
              <a:t>WAMZ</a:t>
            </a:r>
            <a:r>
              <a:rPr lang="en-GB" sz="2000" dirty="0">
                <a:latin typeface="Times New Roman" panose="02020603050405020304" pitchFamily="18" charset="0"/>
                <a:ea typeface="Calibri" panose="020F0502020204030204" pitchFamily="34" charset="0"/>
              </a:rPr>
              <a:t>): Ghana, The Gambia, Liberia and Sierra Leone</a:t>
            </a:r>
          </a:p>
          <a:p>
            <a:pPr marL="285750" indent="-285750">
              <a:buFont typeface="Wingdings" panose="05000000000000000000" pitchFamily="2" charset="2"/>
              <a:buChar char="Ø"/>
            </a:pPr>
            <a:r>
              <a:rPr lang="en-GB" sz="2000" dirty="0">
                <a:latin typeface="Times New Roman" panose="02020603050405020304" pitchFamily="18" charset="0"/>
                <a:ea typeface="Calibri" panose="020F0502020204030204" pitchFamily="34" charset="0"/>
              </a:rPr>
              <a:t>West African Economic and Monetary Union (</a:t>
            </a:r>
            <a:r>
              <a:rPr lang="en-GB" sz="2000" dirty="0" err="1">
                <a:latin typeface="Times New Roman" panose="02020603050405020304" pitchFamily="18" charset="0"/>
                <a:ea typeface="Calibri" panose="020F0502020204030204" pitchFamily="34" charset="0"/>
              </a:rPr>
              <a:t>UEMOA</a:t>
            </a:r>
            <a:r>
              <a:rPr lang="en-GB" sz="2000" dirty="0">
                <a:latin typeface="Times New Roman" panose="02020603050405020304" pitchFamily="18" charset="0"/>
                <a:ea typeface="Calibri" panose="020F0502020204030204" pitchFamily="34" charset="0"/>
              </a:rPr>
              <a:t>): Benin, Burkina Faso, Cote D’Ivoire, Guinea Bissau, Mali, Niger, Senegal and Togo. Cabo Verde and Guinea are added to this group for ease of analysis.</a:t>
            </a:r>
            <a:endParaRPr lang="en-US" sz="2000" dirty="0"/>
          </a:p>
        </p:txBody>
      </p:sp>
    </p:spTree>
    <p:extLst>
      <p:ext uri="{BB962C8B-B14F-4D97-AF65-F5344CB8AC3E}">
        <p14:creationId xmlns:p14="http://schemas.microsoft.com/office/powerpoint/2010/main" val="4075543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609600"/>
            <a:ext cx="8229600" cy="76200"/>
          </a:xfrm>
        </p:spPr>
        <p:txBody>
          <a:bodyPr>
            <a:normAutofit fontScale="90000"/>
          </a:bodyPr>
          <a:lstStyle/>
          <a:p>
            <a:pPr algn="ctr"/>
            <a:br>
              <a:rPr lang="en-GB" b="1" dirty="0"/>
            </a:br>
            <a:br>
              <a:rPr lang="en-GB" b="1" dirty="0"/>
            </a:br>
            <a:br>
              <a:rPr lang="en-GB" b="1" dirty="0"/>
            </a:br>
            <a:br>
              <a:rPr lang="en-GB" b="1" dirty="0"/>
            </a:br>
            <a:br>
              <a:rPr lang="en-GB" b="1" dirty="0"/>
            </a:br>
            <a:br>
              <a:rPr lang="en-GB" b="1" dirty="0"/>
            </a:br>
            <a:br>
              <a:rPr lang="en-GB" b="1" dirty="0"/>
            </a:br>
            <a:br>
              <a:rPr lang="en-GB" b="1" dirty="0"/>
            </a:br>
            <a:br>
              <a:rPr lang="en-GB" b="1" dirty="0"/>
            </a:br>
            <a:br>
              <a:rPr lang="en-GB" b="1" dirty="0"/>
            </a:br>
            <a:endParaRPr lang="en-US" dirty="0"/>
          </a:p>
        </p:txBody>
      </p:sp>
      <p:sp>
        <p:nvSpPr>
          <p:cNvPr id="3" name="Content Placeholder 2"/>
          <p:cNvSpPr>
            <a:spLocks noGrp="1"/>
          </p:cNvSpPr>
          <p:nvPr>
            <p:ph idx="1"/>
          </p:nvPr>
        </p:nvSpPr>
        <p:spPr>
          <a:xfrm>
            <a:off x="838200" y="955964"/>
            <a:ext cx="10058400" cy="5334000"/>
          </a:xfrm>
        </p:spPr>
        <p:txBody>
          <a:bodyPr>
            <a:normAutofit/>
          </a:bodyPr>
          <a:lstStyle/>
          <a:p>
            <a:pPr>
              <a:lnSpc>
                <a:spcPct val="110000"/>
              </a:lnSpc>
              <a:spcBef>
                <a:spcPts val="0"/>
              </a:spcBef>
              <a:spcAft>
                <a:spcPts val="1800"/>
              </a:spcAft>
            </a:pPr>
            <a:r>
              <a:rPr lang="en-GB" sz="2400" dirty="0">
                <a:latin typeface="Times New Roman" panose="02020603050405020304" pitchFamily="18" charset="0"/>
                <a:ea typeface="Calibri" panose="020F0502020204030204" pitchFamily="34" charset="0"/>
              </a:rPr>
              <a:t>Age structure of the population of West Africa is changing slowly than other regions of the world</a:t>
            </a:r>
          </a:p>
          <a:p>
            <a:pPr>
              <a:lnSpc>
                <a:spcPct val="110000"/>
              </a:lnSpc>
              <a:spcBef>
                <a:spcPts val="0"/>
              </a:spcBef>
            </a:pPr>
            <a:r>
              <a:rPr lang="en-GB" sz="2400" dirty="0">
                <a:latin typeface="Times New Roman" panose="02020603050405020304" pitchFamily="18" charset="0"/>
                <a:ea typeface="Calibri" panose="020F0502020204030204" pitchFamily="34" charset="0"/>
              </a:rPr>
              <a:t>Population figures in the region have followed a remarkable increasing trend</a:t>
            </a:r>
          </a:p>
          <a:p>
            <a:pPr lvl="1">
              <a:lnSpc>
                <a:spcPct val="110000"/>
              </a:lnSpc>
              <a:spcBef>
                <a:spcPts val="0"/>
              </a:spcBef>
            </a:pPr>
            <a:r>
              <a:rPr lang="en-GB" dirty="0">
                <a:latin typeface="Times New Roman" panose="02020603050405020304" pitchFamily="18" charset="0"/>
                <a:ea typeface="Calibri" panose="020F0502020204030204" pitchFamily="34" charset="0"/>
              </a:rPr>
              <a:t>Dictated by the path fertility and mortality rates</a:t>
            </a:r>
          </a:p>
          <a:p>
            <a:pPr lvl="1">
              <a:lnSpc>
                <a:spcPct val="110000"/>
              </a:lnSpc>
              <a:spcBef>
                <a:spcPts val="0"/>
              </a:spcBef>
              <a:spcAft>
                <a:spcPts val="1800"/>
              </a:spcAft>
            </a:pPr>
            <a:r>
              <a:rPr lang="en-GB" dirty="0">
                <a:latin typeface="Times New Roman" panose="02020603050405020304" pitchFamily="18" charset="0"/>
                <a:ea typeface="Calibri" panose="020F0502020204030204" pitchFamily="34" charset="0"/>
              </a:rPr>
              <a:t>Dominated by young persons who consist of over 60% of the population</a:t>
            </a:r>
          </a:p>
          <a:p>
            <a:pPr marL="263525" lvl="1" indent="-246063">
              <a:lnSpc>
                <a:spcPct val="110000"/>
              </a:lnSpc>
              <a:spcBef>
                <a:spcPts val="0"/>
              </a:spcBef>
            </a:pPr>
            <a:r>
              <a:rPr lang="en-GB" dirty="0">
                <a:latin typeface="Times New Roman" panose="02020603050405020304" pitchFamily="18" charset="0"/>
                <a:ea typeface="Calibri" panose="020F0502020204030204" pitchFamily="34" charset="0"/>
              </a:rPr>
              <a:t>Implication for school enrolment, hence human capital development</a:t>
            </a:r>
          </a:p>
          <a:p>
            <a:pPr lvl="2">
              <a:lnSpc>
                <a:spcPct val="110000"/>
              </a:lnSpc>
              <a:spcBef>
                <a:spcPts val="0"/>
              </a:spcBef>
            </a:pPr>
            <a:r>
              <a:rPr lang="en-GB" sz="2400" dirty="0">
                <a:latin typeface="Times New Roman" panose="02020603050405020304" pitchFamily="18" charset="0"/>
                <a:ea typeface="Calibri" panose="020F0502020204030204" pitchFamily="34" charset="0"/>
              </a:rPr>
              <a:t>Rising primary school enrolment in the UEMOA and WAMZ group</a:t>
            </a:r>
          </a:p>
          <a:p>
            <a:pPr lvl="2">
              <a:lnSpc>
                <a:spcPct val="110000"/>
              </a:lnSpc>
              <a:spcBef>
                <a:spcPts val="0"/>
              </a:spcBef>
            </a:pPr>
            <a:r>
              <a:rPr lang="en-GB" sz="2400" dirty="0">
                <a:latin typeface="Times New Roman" panose="02020603050405020304" pitchFamily="18" charset="0"/>
                <a:ea typeface="Calibri" panose="020F0502020204030204" pitchFamily="34" charset="0"/>
              </a:rPr>
              <a:t>Declining primary school enrolment in Nigeria</a:t>
            </a:r>
          </a:p>
          <a:p>
            <a:pPr lvl="2">
              <a:lnSpc>
                <a:spcPct val="110000"/>
              </a:lnSpc>
              <a:spcBef>
                <a:spcPts val="0"/>
              </a:spcBef>
              <a:spcAft>
                <a:spcPts val="1800"/>
              </a:spcAft>
            </a:pPr>
            <a:r>
              <a:rPr lang="en-GB" sz="2400" dirty="0">
                <a:latin typeface="Times New Roman" panose="02020603050405020304" pitchFamily="18" charset="0"/>
                <a:ea typeface="Calibri" panose="020F0502020204030204" pitchFamily="34" charset="0"/>
              </a:rPr>
              <a:t>Menace of out-of-school children</a:t>
            </a:r>
            <a:endParaRPr lang="en-GB" dirty="0">
              <a:latin typeface="Times New Roman" panose="02020603050405020304" pitchFamily="18" charset="0"/>
              <a:ea typeface="Calibri" panose="020F0502020204030204" pitchFamily="34" charset="0"/>
            </a:endParaRPr>
          </a:p>
          <a:p>
            <a:pPr marL="263525" lvl="1" indent="-246063">
              <a:lnSpc>
                <a:spcPct val="110000"/>
              </a:lnSpc>
              <a:spcBef>
                <a:spcPts val="0"/>
              </a:spcBef>
              <a:spcAft>
                <a:spcPts val="1800"/>
              </a:spcAft>
            </a:pPr>
            <a:r>
              <a:rPr lang="en-GB" dirty="0">
                <a:latin typeface="Times New Roman" panose="02020603050405020304" pitchFamily="18" charset="0"/>
                <a:ea typeface="Calibri" panose="020F0502020204030204" pitchFamily="34" charset="0"/>
              </a:rPr>
              <a:t>Irrespective of this trend, gross domestic product (GDP) per capita in West Africa rose by about 42% between 1980 and 2018.</a:t>
            </a:r>
          </a:p>
        </p:txBody>
      </p:sp>
    </p:spTree>
  </p:cSld>
  <p:clrMapOvr>
    <a:masterClrMapping/>
  </p:clrMapOvr>
  <p:transition>
    <p:wheel spokes="8"/>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457200"/>
            <a:ext cx="8229600" cy="152400"/>
          </a:xfrm>
        </p:spPr>
        <p:txBody>
          <a:bodyPr>
            <a:normAutofit fontScale="90000"/>
          </a:bodyPr>
          <a:lstStyle/>
          <a:p>
            <a:pPr algn="ctr"/>
            <a:r>
              <a:rPr lang="en-US" dirty="0"/>
              <a:t>Objective of the Study</a:t>
            </a:r>
          </a:p>
        </p:txBody>
      </p:sp>
      <p:pic>
        <p:nvPicPr>
          <p:cNvPr id="19" name="Picture 18">
            <a:extLst>
              <a:ext uri="{FF2B5EF4-FFF2-40B4-BE49-F238E27FC236}">
                <a16:creationId xmlns:a16="http://schemas.microsoft.com/office/drawing/2014/main" id="{56D2878E-E8F1-4526-A5C5-3EC1BE1AFC4F}"/>
              </a:ext>
            </a:extLst>
          </p:cNvPr>
          <p:cNvPicPr>
            <a:picLocks noChangeAspect="1"/>
          </p:cNvPicPr>
          <p:nvPr/>
        </p:nvPicPr>
        <p:blipFill rotWithShape="1">
          <a:blip r:embed="rId2"/>
          <a:srcRect b="9524"/>
          <a:stretch/>
        </p:blipFill>
        <p:spPr>
          <a:xfrm>
            <a:off x="614882" y="762000"/>
            <a:ext cx="10962235" cy="4343400"/>
          </a:xfrm>
          <a:prstGeom prst="rect">
            <a:avLst/>
          </a:prstGeom>
        </p:spPr>
      </p:pic>
      <p:sp>
        <p:nvSpPr>
          <p:cNvPr id="9" name="TextBox 8">
            <a:extLst>
              <a:ext uri="{FF2B5EF4-FFF2-40B4-BE49-F238E27FC236}">
                <a16:creationId xmlns:a16="http://schemas.microsoft.com/office/drawing/2014/main" id="{604D95AC-FE0F-420D-A63D-A2E91FDEF872}"/>
              </a:ext>
            </a:extLst>
          </p:cNvPr>
          <p:cNvSpPr txBox="1"/>
          <p:nvPr/>
        </p:nvSpPr>
        <p:spPr>
          <a:xfrm>
            <a:off x="614882" y="5257800"/>
            <a:ext cx="6109854" cy="1200329"/>
          </a:xfrm>
          <a:prstGeom prst="rect">
            <a:avLst/>
          </a:prstGeom>
          <a:noFill/>
        </p:spPr>
        <p:txBody>
          <a:bodyPr wrap="square">
            <a:spAutoFit/>
          </a:bodyPr>
          <a:lstStyle/>
          <a:p>
            <a:pPr marL="285750" indent="-285750">
              <a:buFont typeface="Wingdings" panose="05000000000000000000" pitchFamily="2" charset="2"/>
              <a:buChar char="Ø"/>
            </a:pPr>
            <a:r>
              <a:rPr lang="en-GB" sz="2400" dirty="0">
                <a:effectLst/>
                <a:latin typeface="Times New Roman" panose="02020603050405020304" pitchFamily="18" charset="0"/>
                <a:ea typeface="Calibri" panose="020F0502020204030204" pitchFamily="34" charset="0"/>
              </a:rPr>
              <a:t>dominant youthful population </a:t>
            </a:r>
          </a:p>
          <a:p>
            <a:pPr marL="285750" indent="-285750">
              <a:buFont typeface="Wingdings" panose="05000000000000000000" pitchFamily="2" charset="2"/>
              <a:buChar char="Ø"/>
            </a:pPr>
            <a:r>
              <a:rPr lang="en-GB" sz="2400" dirty="0">
                <a:effectLst/>
                <a:latin typeface="Times New Roman" panose="02020603050405020304" pitchFamily="18" charset="0"/>
                <a:ea typeface="Calibri" panose="020F0502020204030204" pitchFamily="34" charset="0"/>
              </a:rPr>
              <a:t>improved economic performance</a:t>
            </a:r>
          </a:p>
          <a:p>
            <a:pPr marL="285750" indent="-285750">
              <a:buFont typeface="Wingdings" panose="05000000000000000000" pitchFamily="2" charset="2"/>
              <a:buChar char="Ø"/>
            </a:pPr>
            <a:r>
              <a:rPr lang="en-GB" sz="2400" dirty="0">
                <a:effectLst/>
                <a:latin typeface="Times New Roman" panose="02020603050405020304" pitchFamily="18" charset="0"/>
                <a:ea typeface="Calibri" panose="020F0502020204030204" pitchFamily="34" charset="0"/>
              </a:rPr>
              <a:t>inadequate human capital development</a:t>
            </a:r>
            <a:endParaRPr lang="en-NG" sz="2400" dirty="0"/>
          </a:p>
        </p:txBody>
      </p:sp>
    </p:spTree>
  </p:cSld>
  <p:clrMapOvr>
    <a:masterClrMapping/>
  </p:clrMapOvr>
  <p:transition>
    <p:wheel spokes="8"/>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0" y="685800"/>
            <a:ext cx="5029200" cy="457200"/>
          </a:xfrm>
        </p:spPr>
        <p:txBody>
          <a:bodyPr>
            <a:normAutofit fontScale="92500"/>
          </a:bodyPr>
          <a:lstStyle/>
          <a:p>
            <a:pPr lvl="1">
              <a:buNone/>
            </a:pPr>
            <a:r>
              <a:rPr lang="en-GB" b="1" dirty="0">
                <a:latin typeface="Times New Roman" panose="02020603050405020304" pitchFamily="18" charset="0"/>
                <a:ea typeface="Calibri" panose="020F0502020204030204" pitchFamily="34" charset="0"/>
                <a:cs typeface="Times New Roman" panose="02020603050405020304" pitchFamily="18" charset="0"/>
              </a:rPr>
              <a:t>School enrolment, primary (% gross)</a:t>
            </a:r>
          </a:p>
        </p:txBody>
      </p:sp>
      <p:graphicFrame>
        <p:nvGraphicFramePr>
          <p:cNvPr id="12" name="Chart 11">
            <a:extLst>
              <a:ext uri="{FF2B5EF4-FFF2-40B4-BE49-F238E27FC236}">
                <a16:creationId xmlns:a16="http://schemas.microsoft.com/office/drawing/2014/main" id="{B61278B7-6BB2-4A04-8043-72FF6A6D60C8}"/>
              </a:ext>
            </a:extLst>
          </p:cNvPr>
          <p:cNvGraphicFramePr/>
          <p:nvPr>
            <p:extLst>
              <p:ext uri="{D42A27DB-BD31-4B8C-83A1-F6EECF244321}">
                <p14:modId xmlns:p14="http://schemas.microsoft.com/office/powerpoint/2010/main" val="3361444761"/>
              </p:ext>
            </p:extLst>
          </p:nvPr>
        </p:nvGraphicFramePr>
        <p:xfrm>
          <a:off x="914400" y="1219200"/>
          <a:ext cx="10210800" cy="5181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wheel spokes="8"/>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a:extLst>
              <a:ext uri="{FF2B5EF4-FFF2-40B4-BE49-F238E27FC236}">
                <a16:creationId xmlns:a16="http://schemas.microsoft.com/office/drawing/2014/main" id="{C89949C8-30C7-4017-8A79-825C2A9A985A}"/>
              </a:ext>
            </a:extLst>
          </p:cNvPr>
          <p:cNvGraphicFramePr/>
          <p:nvPr>
            <p:extLst>
              <p:ext uri="{D42A27DB-BD31-4B8C-83A1-F6EECF244321}">
                <p14:modId xmlns:p14="http://schemas.microsoft.com/office/powerpoint/2010/main" val="3468792408"/>
              </p:ext>
            </p:extLst>
          </p:nvPr>
        </p:nvGraphicFramePr>
        <p:xfrm>
          <a:off x="723900" y="1461655"/>
          <a:ext cx="10744200" cy="4914900"/>
        </p:xfrm>
        <a:graphic>
          <a:graphicData uri="http://schemas.openxmlformats.org/drawingml/2006/chart">
            <c:chart xmlns:c="http://schemas.openxmlformats.org/drawingml/2006/chart" xmlns:r="http://schemas.openxmlformats.org/officeDocument/2006/relationships" r:id="rId2"/>
          </a:graphicData>
        </a:graphic>
      </p:graphicFrame>
      <p:sp>
        <p:nvSpPr>
          <p:cNvPr id="8" name="Content Placeholder 2">
            <a:extLst>
              <a:ext uri="{FF2B5EF4-FFF2-40B4-BE49-F238E27FC236}">
                <a16:creationId xmlns:a16="http://schemas.microsoft.com/office/drawing/2014/main" id="{BA278A04-E707-40D4-9820-EEFA0F50A899}"/>
              </a:ext>
            </a:extLst>
          </p:cNvPr>
          <p:cNvSpPr txBox="1">
            <a:spLocks/>
          </p:cNvSpPr>
          <p:nvPr/>
        </p:nvSpPr>
        <p:spPr>
          <a:xfrm>
            <a:off x="2438400" y="914400"/>
            <a:ext cx="6324600" cy="533400"/>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246063" lvl="1" indent="-246063" algn="ctr">
              <a:buFont typeface="Wingdings 2"/>
              <a:buNone/>
            </a:pPr>
            <a:r>
              <a:rPr lang="en-GB" sz="1800" b="1" dirty="0">
                <a:latin typeface="Times New Roman" panose="02020603050405020304" pitchFamily="18" charset="0"/>
                <a:ea typeface="Calibri" panose="020F0502020204030204" pitchFamily="34" charset="0"/>
              </a:rPr>
              <a:t>Children out of school (% of primary school age: 2010-2018)</a:t>
            </a:r>
            <a:endParaRPr lang="en-NG" sz="18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94426412"/>
      </p:ext>
    </p:extLst>
  </p:cSld>
  <p:clrMapOvr>
    <a:masterClrMapping/>
  </p:clrMapOvr>
  <p:transition>
    <p:wheel spokes="8"/>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95044F-2AB6-490C-9321-B236F84EB747}"/>
              </a:ext>
            </a:extLst>
          </p:cNvPr>
          <p:cNvSpPr>
            <a:spLocks noGrp="1"/>
          </p:cNvSpPr>
          <p:nvPr>
            <p:ph idx="1"/>
          </p:nvPr>
        </p:nvSpPr>
        <p:spPr>
          <a:xfrm>
            <a:off x="1828800" y="533400"/>
            <a:ext cx="8305800" cy="457200"/>
          </a:xfrm>
        </p:spPr>
        <p:txBody>
          <a:bodyPr/>
          <a:lstStyle/>
          <a:p>
            <a:pPr marL="0" indent="0" algn="ctr">
              <a:buNone/>
            </a:pPr>
            <a:r>
              <a:rPr lang="en-GB" sz="1800" b="1" dirty="0">
                <a:latin typeface="Times New Roman" panose="02020603050405020304" pitchFamily="18" charset="0"/>
                <a:ea typeface="Times New Roman" panose="02020603050405020304" pitchFamily="18" charset="0"/>
              </a:rPr>
              <a:t>Health indicator for Survival and Fraction of Children under 5 not Stunted (2017)</a:t>
            </a:r>
          </a:p>
          <a:p>
            <a:pPr marL="0" indent="0" algn="ctr">
              <a:buNone/>
            </a:pPr>
            <a:endParaRPr lang="en-NG" dirty="0"/>
          </a:p>
        </p:txBody>
      </p:sp>
      <p:graphicFrame>
        <p:nvGraphicFramePr>
          <p:cNvPr id="4" name="Table 4">
            <a:extLst>
              <a:ext uri="{FF2B5EF4-FFF2-40B4-BE49-F238E27FC236}">
                <a16:creationId xmlns:a16="http://schemas.microsoft.com/office/drawing/2014/main" id="{31491C25-9393-4E0D-9F0B-27061855FE54}"/>
              </a:ext>
            </a:extLst>
          </p:cNvPr>
          <p:cNvGraphicFramePr>
            <a:graphicFrameLocks noGrp="1"/>
          </p:cNvGraphicFramePr>
          <p:nvPr>
            <p:extLst>
              <p:ext uri="{D42A27DB-BD31-4B8C-83A1-F6EECF244321}">
                <p14:modId xmlns:p14="http://schemas.microsoft.com/office/powerpoint/2010/main" val="54615002"/>
              </p:ext>
            </p:extLst>
          </p:nvPr>
        </p:nvGraphicFramePr>
        <p:xfrm>
          <a:off x="762000" y="1066800"/>
          <a:ext cx="10744201" cy="5488697"/>
        </p:xfrm>
        <a:graphic>
          <a:graphicData uri="http://schemas.openxmlformats.org/drawingml/2006/table">
            <a:tbl>
              <a:tblPr firstRow="1" bandRow="1">
                <a:tableStyleId>{5C22544A-7EE6-4342-B048-85BDC9FD1C3A}</a:tableStyleId>
              </a:tblPr>
              <a:tblGrid>
                <a:gridCol w="2130316">
                  <a:extLst>
                    <a:ext uri="{9D8B030D-6E8A-4147-A177-3AD203B41FA5}">
                      <a16:colId xmlns:a16="http://schemas.microsoft.com/office/drawing/2014/main" val="2834420036"/>
                    </a:ext>
                  </a:extLst>
                </a:gridCol>
                <a:gridCol w="926224">
                  <a:extLst>
                    <a:ext uri="{9D8B030D-6E8A-4147-A177-3AD203B41FA5}">
                      <a16:colId xmlns:a16="http://schemas.microsoft.com/office/drawing/2014/main" val="427469680"/>
                    </a:ext>
                  </a:extLst>
                </a:gridCol>
                <a:gridCol w="1111471">
                  <a:extLst>
                    <a:ext uri="{9D8B030D-6E8A-4147-A177-3AD203B41FA5}">
                      <a16:colId xmlns:a16="http://schemas.microsoft.com/office/drawing/2014/main" val="4281888939"/>
                    </a:ext>
                  </a:extLst>
                </a:gridCol>
                <a:gridCol w="926224">
                  <a:extLst>
                    <a:ext uri="{9D8B030D-6E8A-4147-A177-3AD203B41FA5}">
                      <a16:colId xmlns:a16="http://schemas.microsoft.com/office/drawing/2014/main" val="1854550809"/>
                    </a:ext>
                  </a:extLst>
                </a:gridCol>
                <a:gridCol w="926224">
                  <a:extLst>
                    <a:ext uri="{9D8B030D-6E8A-4147-A177-3AD203B41FA5}">
                      <a16:colId xmlns:a16="http://schemas.microsoft.com/office/drawing/2014/main" val="3310881913"/>
                    </a:ext>
                  </a:extLst>
                </a:gridCol>
                <a:gridCol w="1018846">
                  <a:extLst>
                    <a:ext uri="{9D8B030D-6E8A-4147-A177-3AD203B41FA5}">
                      <a16:colId xmlns:a16="http://schemas.microsoft.com/office/drawing/2014/main" val="268235504"/>
                    </a:ext>
                  </a:extLst>
                </a:gridCol>
                <a:gridCol w="926224">
                  <a:extLst>
                    <a:ext uri="{9D8B030D-6E8A-4147-A177-3AD203B41FA5}">
                      <a16:colId xmlns:a16="http://schemas.microsoft.com/office/drawing/2014/main" val="429951126"/>
                    </a:ext>
                  </a:extLst>
                </a:gridCol>
                <a:gridCol w="926224">
                  <a:extLst>
                    <a:ext uri="{9D8B030D-6E8A-4147-A177-3AD203B41FA5}">
                      <a16:colId xmlns:a16="http://schemas.microsoft.com/office/drawing/2014/main" val="1675070970"/>
                    </a:ext>
                  </a:extLst>
                </a:gridCol>
                <a:gridCol w="1018846">
                  <a:extLst>
                    <a:ext uri="{9D8B030D-6E8A-4147-A177-3AD203B41FA5}">
                      <a16:colId xmlns:a16="http://schemas.microsoft.com/office/drawing/2014/main" val="3519821654"/>
                    </a:ext>
                  </a:extLst>
                </a:gridCol>
                <a:gridCol w="833602">
                  <a:extLst>
                    <a:ext uri="{9D8B030D-6E8A-4147-A177-3AD203B41FA5}">
                      <a16:colId xmlns:a16="http://schemas.microsoft.com/office/drawing/2014/main" val="3964257591"/>
                    </a:ext>
                  </a:extLst>
                </a:gridCol>
              </a:tblGrid>
              <a:tr h="673789">
                <a:tc>
                  <a:txBody>
                    <a:bodyPr/>
                    <a:lstStyle/>
                    <a:p>
                      <a:pPr>
                        <a:lnSpc>
                          <a:spcPct val="115000"/>
                        </a:lnSpc>
                        <a:spcAft>
                          <a:spcPts val="800"/>
                        </a:spcAft>
                      </a:pP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NG"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gridSpan="3">
                  <a:txBody>
                    <a:bodyPr/>
                    <a:lstStyle/>
                    <a:p>
                      <a:pPr algn="ctr">
                        <a:lnSpc>
                          <a:spcPct val="115000"/>
                        </a:lnSpc>
                        <a:spcAft>
                          <a:spcPts val="800"/>
                        </a:spcAft>
                      </a:pP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  Probability of Survival to Age 5</a:t>
                      </a:r>
                      <a:endParaRPr lang="en-NG"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hMerge="1">
                  <a:txBody>
                    <a:bodyPr/>
                    <a:lstStyle/>
                    <a:p>
                      <a:endParaRPr lang="en-NG"/>
                    </a:p>
                  </a:txBody>
                  <a:tcPr/>
                </a:tc>
                <a:tc hMerge="1">
                  <a:txBody>
                    <a:bodyPr/>
                    <a:lstStyle/>
                    <a:p>
                      <a:endParaRPr lang="en-NG"/>
                    </a:p>
                  </a:txBody>
                  <a:tcPr/>
                </a:tc>
                <a:tc gridSpan="3">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Survival Rate from Age 15 to 60</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hMerge="1">
                  <a:txBody>
                    <a:bodyPr/>
                    <a:lstStyle/>
                    <a:p>
                      <a:endParaRPr lang="en-NG"/>
                    </a:p>
                  </a:txBody>
                  <a:tcPr/>
                </a:tc>
                <a:tc hMerge="1">
                  <a:txBody>
                    <a:bodyPr/>
                    <a:lstStyle/>
                    <a:p>
                      <a:endParaRPr lang="en-NG"/>
                    </a:p>
                  </a:txBody>
                  <a:tcPr/>
                </a:tc>
                <a:tc gridSpan="3">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Fraction of Children Under 5 Not Stunted</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hMerge="1">
                  <a:txBody>
                    <a:bodyPr/>
                    <a:lstStyle/>
                    <a:p>
                      <a:endParaRPr lang="en-NG"/>
                    </a:p>
                  </a:txBody>
                  <a:tcPr/>
                </a:tc>
                <a:tc hMerge="1">
                  <a:txBody>
                    <a:bodyPr/>
                    <a:lstStyle/>
                    <a:p>
                      <a:endParaRPr lang="en-NG"/>
                    </a:p>
                  </a:txBody>
                  <a:tcPr/>
                </a:tc>
                <a:extLst>
                  <a:ext uri="{0D108BD9-81ED-4DB2-BD59-A6C34878D82A}">
                    <a16:rowId xmlns:a16="http://schemas.microsoft.com/office/drawing/2014/main" val="3167022234"/>
                  </a:ext>
                </a:extLst>
              </a:tr>
              <a:tr h="325864">
                <a:tc>
                  <a:txBody>
                    <a:bodyPr/>
                    <a:lstStyle/>
                    <a:p>
                      <a:pP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Total</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Female</a:t>
                      </a:r>
                      <a:endParaRPr lang="en-NG"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Male</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Total</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Female</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Male</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Total</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Female</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Male</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629401685"/>
                  </a:ext>
                </a:extLst>
              </a:tr>
              <a:tr h="325864">
                <a:tc>
                  <a:txBody>
                    <a:bodyPr/>
                    <a:lstStyle/>
                    <a:p>
                      <a:pP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Benin</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0.90</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0.91</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0.90</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0.76</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0.79</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0.74</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0.66</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0.68</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0.64</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20169851"/>
                  </a:ext>
                </a:extLst>
              </a:tr>
              <a:tr h="325864">
                <a:tc>
                  <a:txBody>
                    <a:bodyPr/>
                    <a:lstStyle/>
                    <a:p>
                      <a:pP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Burkina Faso</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0.92</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0.92</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0.91</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0.75</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0.77</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0.74</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0.73</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NG" sz="1800">
                        <a:effectLst/>
                        <a:latin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NG" sz="1800" dirty="0">
                        <a:effectLst/>
                        <a:latin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95721807"/>
                  </a:ext>
                </a:extLst>
              </a:tr>
              <a:tr h="325864">
                <a:tc>
                  <a:txBody>
                    <a:bodyPr/>
                    <a:lstStyle/>
                    <a:p>
                      <a:pP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Cote d'Ivoire</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0.91</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0.92</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0.90</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0.61</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0.64</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0.59</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0.78</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NG" sz="1800">
                        <a:effectLst/>
                        <a:latin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NG" sz="1800">
                        <a:effectLst/>
                        <a:latin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834271269"/>
                  </a:ext>
                </a:extLst>
              </a:tr>
              <a:tr h="304537">
                <a:tc>
                  <a:txBody>
                    <a:bodyPr/>
                    <a:lstStyle/>
                    <a:p>
                      <a:pP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Gambia, The</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0.94</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0.94</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0.93</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0.74</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0.77</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0.72</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0.75</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0.77</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0.74</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486795809"/>
                  </a:ext>
                </a:extLst>
              </a:tr>
              <a:tr h="325864">
                <a:tc>
                  <a:txBody>
                    <a:bodyPr/>
                    <a:lstStyle/>
                    <a:p>
                      <a:pP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Ghana</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0.95</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0.96</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0.95</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0.76</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0.78</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0.74</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0.81</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0.83</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0.80</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851754677"/>
                  </a:ext>
                </a:extLst>
              </a:tr>
              <a:tr h="325864">
                <a:tc>
                  <a:txBody>
                    <a:bodyPr/>
                    <a:lstStyle/>
                    <a:p>
                      <a:pP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Guinea</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0.91</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0.92</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0.91</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0.75</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0.76</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0.74</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0.68</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NG" sz="1800">
                        <a:effectLst/>
                        <a:latin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NG" sz="1800">
                        <a:effectLst/>
                        <a:latin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28115205"/>
                  </a:ext>
                </a:extLst>
              </a:tr>
              <a:tr h="325864">
                <a:tc>
                  <a:txBody>
                    <a:bodyPr/>
                    <a:lstStyle/>
                    <a:p>
                      <a:pP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Liberia</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0.93</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0.93</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0.92</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0.77</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0.79</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0.75</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0.68</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0.70</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0.65</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4165738797"/>
                  </a:ext>
                </a:extLst>
              </a:tr>
              <a:tr h="325864">
                <a:tc>
                  <a:txBody>
                    <a:bodyPr/>
                    <a:lstStyle/>
                    <a:p>
                      <a:pP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Mali</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0.89</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0.90</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0.89</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0.74</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0.75</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0.73</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0.70</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0.72</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0.67</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649608592"/>
                  </a:ext>
                </a:extLst>
              </a:tr>
              <a:tr h="325864">
                <a:tc>
                  <a:txBody>
                    <a:bodyPr/>
                    <a:lstStyle/>
                    <a:p>
                      <a:pP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Niger</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0.92</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0.92</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0.91</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0.76</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0.77</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0.74</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0.58</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NG" sz="1800">
                        <a:effectLst/>
                        <a:latin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NG" sz="1800">
                        <a:effectLst/>
                        <a:latin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958187783"/>
                  </a:ext>
                </a:extLst>
              </a:tr>
              <a:tr h="325864">
                <a:tc>
                  <a:txBody>
                    <a:bodyPr/>
                    <a:lstStyle/>
                    <a:p>
                      <a:pP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Nigeria</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0.90</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0.91</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0.89</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0.65</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0.67</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0.63</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0.56</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0.59</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0.54</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936958680"/>
                  </a:ext>
                </a:extLst>
              </a:tr>
              <a:tr h="325864">
                <a:tc>
                  <a:txBody>
                    <a:bodyPr/>
                    <a:lstStyle/>
                    <a:p>
                      <a:pP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Senegal</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0.95</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0.96</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0.95</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0.82</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0.85</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0.78</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0.83</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0.85</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0.81</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204824246"/>
                  </a:ext>
                </a:extLst>
              </a:tr>
              <a:tr h="304537">
                <a:tc>
                  <a:txBody>
                    <a:bodyPr/>
                    <a:lstStyle/>
                    <a:p>
                      <a:pP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Sierra Leone</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0.89</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0.90</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0.88</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0.61</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0.62</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0.60</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0.74</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0.72</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0.76</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23424645"/>
                  </a:ext>
                </a:extLst>
              </a:tr>
              <a:tr h="325864">
                <a:tc>
                  <a:txBody>
                    <a:bodyPr/>
                    <a:lstStyle/>
                    <a:p>
                      <a:pP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Togo</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0.93</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0.93</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0.92</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0.74</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0.75</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0.72</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0.72</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0.73</a:t>
                      </a:r>
                      <a:endParaRPr lang="en-N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0.72</a:t>
                      </a:r>
                      <a:endParaRPr lang="en-NG"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707171191"/>
                  </a:ext>
                </a:extLst>
              </a:tr>
              <a:tr h="293172">
                <a:tc>
                  <a:txBody>
                    <a:bodyPr/>
                    <a:lstStyle/>
                    <a:p>
                      <a:pPr>
                        <a:lnSpc>
                          <a:spcPct val="115000"/>
                        </a:lnSpc>
                        <a:spcAft>
                          <a:spcPts val="800"/>
                        </a:spcAft>
                      </a:pPr>
                      <a:r>
                        <a:rPr lang="en-GB" sz="1800" b="1" dirty="0">
                          <a:effectLst/>
                          <a:latin typeface="Times New Roman" panose="02020603050405020304" pitchFamily="18" charset="0"/>
                          <a:ea typeface="Times New Roman" panose="02020603050405020304" pitchFamily="18" charset="0"/>
                          <a:cs typeface="Times New Roman" panose="02020603050405020304" pitchFamily="18" charset="0"/>
                        </a:rPr>
                        <a:t>ECOWAS</a:t>
                      </a:r>
                      <a:endParaRPr lang="en-NG"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800"/>
                        </a:spcAft>
                      </a:pPr>
                      <a:r>
                        <a:rPr lang="en-GB" sz="1800" b="1" dirty="0">
                          <a:effectLst/>
                          <a:latin typeface="Times New Roman" panose="02020603050405020304" pitchFamily="18" charset="0"/>
                          <a:ea typeface="Times New Roman" panose="02020603050405020304" pitchFamily="18" charset="0"/>
                          <a:cs typeface="Times New Roman" panose="02020603050405020304" pitchFamily="18" charset="0"/>
                        </a:rPr>
                        <a:t>0.92</a:t>
                      </a:r>
                      <a:endParaRPr lang="en-NG"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pPr>
                      <a:r>
                        <a:rPr lang="en-GB" sz="1800" b="1" dirty="0">
                          <a:effectLst/>
                          <a:latin typeface="Times New Roman" panose="02020603050405020304" pitchFamily="18" charset="0"/>
                          <a:ea typeface="Times New Roman" panose="02020603050405020304" pitchFamily="18" charset="0"/>
                          <a:cs typeface="Times New Roman" panose="02020603050405020304" pitchFamily="18" charset="0"/>
                        </a:rPr>
                        <a:t>0.92</a:t>
                      </a:r>
                      <a:endParaRPr lang="en-NG"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pPr>
                      <a:r>
                        <a:rPr lang="en-GB" sz="1800" b="1" dirty="0">
                          <a:effectLst/>
                          <a:latin typeface="Times New Roman" panose="02020603050405020304" pitchFamily="18" charset="0"/>
                          <a:ea typeface="Times New Roman" panose="02020603050405020304" pitchFamily="18" charset="0"/>
                          <a:cs typeface="Times New Roman" panose="02020603050405020304" pitchFamily="18" charset="0"/>
                        </a:rPr>
                        <a:t>0.91</a:t>
                      </a:r>
                      <a:endParaRPr lang="en-NG"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pPr>
                      <a:r>
                        <a:rPr lang="en-GB" sz="1800" b="1" dirty="0">
                          <a:effectLst/>
                          <a:latin typeface="Times New Roman" panose="02020603050405020304" pitchFamily="18" charset="0"/>
                          <a:ea typeface="Times New Roman" panose="02020603050405020304" pitchFamily="18" charset="0"/>
                          <a:cs typeface="Times New Roman" panose="02020603050405020304" pitchFamily="18" charset="0"/>
                        </a:rPr>
                        <a:t>0.73</a:t>
                      </a:r>
                      <a:endParaRPr lang="en-NG"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pPr>
                      <a:r>
                        <a:rPr lang="en-GB" sz="1800" b="1" dirty="0">
                          <a:effectLst/>
                          <a:latin typeface="Times New Roman" panose="02020603050405020304" pitchFamily="18" charset="0"/>
                          <a:ea typeface="Times New Roman" panose="02020603050405020304" pitchFamily="18" charset="0"/>
                          <a:cs typeface="Times New Roman" panose="02020603050405020304" pitchFamily="18" charset="0"/>
                        </a:rPr>
                        <a:t>0.75</a:t>
                      </a:r>
                      <a:endParaRPr lang="en-NG"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pPr>
                      <a:r>
                        <a:rPr lang="en-GB" sz="1800" b="1" dirty="0">
                          <a:effectLst/>
                          <a:latin typeface="Times New Roman" panose="02020603050405020304" pitchFamily="18" charset="0"/>
                          <a:ea typeface="Times New Roman" panose="02020603050405020304" pitchFamily="18" charset="0"/>
                          <a:cs typeface="Times New Roman" panose="02020603050405020304" pitchFamily="18" charset="0"/>
                        </a:rPr>
                        <a:t>0.71</a:t>
                      </a:r>
                      <a:endParaRPr lang="en-NG"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pPr>
                      <a:r>
                        <a:rPr lang="en-GB" sz="1800" b="1" dirty="0">
                          <a:effectLst/>
                          <a:latin typeface="Times New Roman" panose="02020603050405020304" pitchFamily="18" charset="0"/>
                          <a:ea typeface="Times New Roman" panose="02020603050405020304" pitchFamily="18" charset="0"/>
                          <a:cs typeface="Times New Roman" panose="02020603050405020304" pitchFamily="18" charset="0"/>
                        </a:rPr>
                        <a:t>0.71</a:t>
                      </a:r>
                      <a:endParaRPr lang="en-NG"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pPr>
                      <a:r>
                        <a:rPr lang="en-GB" sz="1800" b="1" dirty="0">
                          <a:effectLst/>
                          <a:latin typeface="Times New Roman" panose="02020603050405020304" pitchFamily="18" charset="0"/>
                          <a:ea typeface="Times New Roman" panose="02020603050405020304" pitchFamily="18" charset="0"/>
                          <a:cs typeface="Times New Roman" panose="02020603050405020304" pitchFamily="18" charset="0"/>
                        </a:rPr>
                        <a:t>0.73</a:t>
                      </a:r>
                      <a:endParaRPr lang="en-NG"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pPr>
                      <a:r>
                        <a:rPr lang="en-GB" sz="1800" b="1" dirty="0">
                          <a:effectLst/>
                          <a:latin typeface="Times New Roman" panose="02020603050405020304" pitchFamily="18" charset="0"/>
                          <a:ea typeface="Times New Roman" panose="02020603050405020304" pitchFamily="18" charset="0"/>
                          <a:cs typeface="Times New Roman" panose="02020603050405020304" pitchFamily="18" charset="0"/>
                        </a:rPr>
                        <a:t>0.70</a:t>
                      </a:r>
                      <a:endParaRPr lang="en-NG"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42604156"/>
                  </a:ext>
                </a:extLst>
              </a:tr>
            </a:tbl>
          </a:graphicData>
        </a:graphic>
      </p:graphicFrame>
    </p:spTree>
    <p:extLst>
      <p:ext uri="{BB962C8B-B14F-4D97-AF65-F5344CB8AC3E}">
        <p14:creationId xmlns:p14="http://schemas.microsoft.com/office/powerpoint/2010/main" val="961246282"/>
      </p:ext>
    </p:extLst>
  </p:cSld>
  <p:clrMapOvr>
    <a:masterClrMapping/>
  </p:clrMapOvr>
  <p:transition>
    <p:wheel spokes="8"/>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838200"/>
            <a:ext cx="10972800" cy="5334000"/>
          </a:xfrm>
        </p:spPr>
        <p:txBody>
          <a:bodyPr>
            <a:normAutofit/>
          </a:bodyPr>
          <a:lstStyle/>
          <a:p>
            <a:pPr marL="0" indent="0">
              <a:buNone/>
            </a:pPr>
            <a:r>
              <a:rPr lang="en-GB" sz="2400" b="1" dirty="0">
                <a:latin typeface="+mj-lt"/>
                <a:ea typeface="Calibri" panose="020F0502020204030204" pitchFamily="34" charset="0"/>
              </a:rPr>
              <a:t>MODEL SPECIFICATION</a:t>
            </a:r>
          </a:p>
          <a:p>
            <a:pPr marL="0" lvl="1" indent="17463">
              <a:buNone/>
            </a:pPr>
            <a:r>
              <a:rPr lang="en-GB" dirty="0">
                <a:latin typeface="+mj-lt"/>
                <a:ea typeface="Calibri" panose="020F0502020204030204" pitchFamily="34" charset="0"/>
              </a:rPr>
              <a:t>Traditional growth models as variously augmented with demographic factors by </a:t>
            </a:r>
            <a:r>
              <a:rPr lang="en-US" dirty="0">
                <a:latin typeface="+mj-lt"/>
                <a:ea typeface="Calibri" panose="020F0502020204030204" pitchFamily="34" charset="0"/>
              </a:rPr>
              <a:t>Bloom and Finlay (2009), Aiyar and </a:t>
            </a:r>
            <a:r>
              <a:rPr lang="en-US" dirty="0" err="1">
                <a:latin typeface="+mj-lt"/>
                <a:ea typeface="Calibri" panose="020F0502020204030204" pitchFamily="34" charset="0"/>
              </a:rPr>
              <a:t>Mody</a:t>
            </a:r>
            <a:r>
              <a:rPr lang="en-US" dirty="0">
                <a:latin typeface="+mj-lt"/>
                <a:ea typeface="Calibri" panose="020F0502020204030204" pitchFamily="34" charset="0"/>
              </a:rPr>
              <a:t> (2013), and Ahmad and Khan, (2018</a:t>
            </a:r>
            <a:r>
              <a:rPr lang="en-GB" dirty="0">
                <a:latin typeface="+mj-lt"/>
                <a:ea typeface="Calibri" panose="020F0502020204030204" pitchFamily="34" charset="0"/>
              </a:rPr>
              <a:t>). </a:t>
            </a:r>
            <a:endParaRPr lang="en-GB" dirty="0">
              <a:latin typeface="+mj-lt"/>
            </a:endParaRPr>
          </a:p>
          <a:p>
            <a:pPr marL="0" lvl="1" indent="17463">
              <a:buNone/>
            </a:pPr>
            <a:r>
              <a:rPr lang="en-GB" dirty="0">
                <a:latin typeface="+mj-lt"/>
                <a:ea typeface="Calibri" panose="020F0502020204030204" pitchFamily="34" charset="0"/>
                <a:cs typeface="Times New Roman" panose="02020603050405020304" pitchFamily="18" charset="0"/>
              </a:rPr>
              <a:t>		Y = f(L, K, D)…………………………….1</a:t>
            </a:r>
            <a:endParaRPr lang="en-NG" dirty="0">
              <a:latin typeface="+mj-lt"/>
              <a:ea typeface="Calibri" panose="020F0502020204030204" pitchFamily="34" charset="0"/>
              <a:cs typeface="Times New Roman" panose="02020603050405020304" pitchFamily="18" charset="0"/>
            </a:endParaRPr>
          </a:p>
          <a:p>
            <a:pPr marL="246063" lvl="1" indent="-246063">
              <a:buNone/>
            </a:pPr>
            <a:r>
              <a:rPr lang="en-GB" dirty="0">
                <a:latin typeface="+mj-lt"/>
              </a:rPr>
              <a:t>In line with </a:t>
            </a:r>
            <a:r>
              <a:rPr lang="en-US" dirty="0">
                <a:latin typeface="+mj-lt"/>
                <a:ea typeface="Calibri" panose="020F0502020204030204" pitchFamily="34" charset="0"/>
              </a:rPr>
              <a:t>Ahmad and Khan, (2018</a:t>
            </a:r>
            <a:r>
              <a:rPr lang="en-GB" dirty="0">
                <a:latin typeface="+mj-lt"/>
                <a:ea typeface="Calibri" panose="020F0502020204030204" pitchFamily="34" charset="0"/>
              </a:rPr>
              <a:t>);</a:t>
            </a:r>
            <a:r>
              <a:rPr lang="en-GB" dirty="0">
                <a:latin typeface="+mj-lt"/>
              </a:rPr>
              <a:t> </a:t>
            </a:r>
          </a:p>
          <a:p>
            <a:pPr lvl="1">
              <a:buNone/>
            </a:pPr>
            <a:r>
              <a:rPr lang="en-US" dirty="0" err="1">
                <a:latin typeface="+mj-lt"/>
                <a:ea typeface="Calibri" panose="020F0502020204030204" pitchFamily="34" charset="0"/>
                <a:cs typeface="Times New Roman" panose="02020603050405020304" pitchFamily="18" charset="0"/>
              </a:rPr>
              <a:t>GDPG</a:t>
            </a:r>
            <a:r>
              <a:rPr lang="en-US" dirty="0">
                <a:latin typeface="+mj-lt"/>
                <a:ea typeface="Calibri" panose="020F0502020204030204" pitchFamily="34" charset="0"/>
                <a:cs typeface="Times New Roman" panose="02020603050405020304" pitchFamily="18" charset="0"/>
              </a:rPr>
              <a:t> = f(L_GDPG, WP, TLFPR, LG, PG, KG, GLE, TRD, EDU, FLFPR, AGR, HC)……..2</a:t>
            </a:r>
          </a:p>
          <a:p>
            <a:pPr marL="0" lvl="1" indent="0">
              <a:buNone/>
            </a:pPr>
            <a:endParaRPr lang="en-US" sz="2000" dirty="0">
              <a:effectLst/>
              <a:latin typeface="+mj-lt"/>
              <a:ea typeface="Calibri" panose="020F0502020204030204" pitchFamily="34" charset="0"/>
            </a:endParaRPr>
          </a:p>
          <a:p>
            <a:pPr marL="0" lvl="1" indent="0">
              <a:buNone/>
            </a:pPr>
            <a:r>
              <a:rPr lang="en-US" sz="2000" dirty="0">
                <a:effectLst/>
                <a:latin typeface="+mj-lt"/>
                <a:ea typeface="Calibri" panose="020F0502020204030204" pitchFamily="34" charset="0"/>
              </a:rPr>
              <a:t>where 			</a:t>
            </a:r>
            <a:r>
              <a:rPr lang="en-US" sz="2000" dirty="0" err="1">
                <a:effectLst/>
                <a:latin typeface="+mj-lt"/>
                <a:ea typeface="Calibri" panose="020F0502020204030204" pitchFamily="34" charset="0"/>
              </a:rPr>
              <a:t>GDPG</a:t>
            </a:r>
            <a:r>
              <a:rPr lang="en-US" sz="2000" dirty="0">
                <a:effectLst/>
                <a:latin typeface="+mj-lt"/>
                <a:ea typeface="Calibri" panose="020F0502020204030204" pitchFamily="34" charset="0"/>
              </a:rPr>
              <a:t> = GDP per capita growth rate</a:t>
            </a:r>
            <a:r>
              <a:rPr lang="en-US" sz="2000" dirty="0">
                <a:latin typeface="+mj-lt"/>
                <a:ea typeface="Calibri" panose="020F0502020204030204" pitchFamily="34" charset="0"/>
              </a:rPr>
              <a:t>, L-</a:t>
            </a:r>
            <a:r>
              <a:rPr lang="en-US" sz="2000" dirty="0" err="1">
                <a:latin typeface="+mj-lt"/>
                <a:ea typeface="Calibri" panose="020F0502020204030204" pitchFamily="34" charset="0"/>
              </a:rPr>
              <a:t>GDPG</a:t>
            </a:r>
            <a:r>
              <a:rPr lang="en-US" sz="2000" dirty="0">
                <a:latin typeface="+mj-lt"/>
                <a:ea typeface="Calibri" panose="020F0502020204030204" pitchFamily="34" charset="0"/>
              </a:rPr>
              <a:t> = </a:t>
            </a:r>
            <a:r>
              <a:rPr lang="en-US" sz="2000" dirty="0">
                <a:effectLst/>
                <a:latin typeface="+mj-lt"/>
                <a:ea typeface="Calibri" panose="020F0502020204030204" pitchFamily="34" charset="0"/>
              </a:rPr>
              <a:t>lagged value of GDP per capita </a:t>
            </a:r>
          </a:p>
          <a:p>
            <a:pPr marL="0" lvl="1" indent="0">
              <a:buNone/>
            </a:pPr>
            <a:r>
              <a:rPr lang="en-US" sz="2000" dirty="0">
                <a:effectLst/>
                <a:latin typeface="+mj-lt"/>
                <a:ea typeface="Calibri" panose="020F0502020204030204" pitchFamily="34" charset="0"/>
              </a:rPr>
              <a:t>Demographic variables: 	WP = working age population ratio, </a:t>
            </a:r>
            <a:r>
              <a:rPr lang="en-US" sz="2000" dirty="0" err="1">
                <a:effectLst/>
                <a:latin typeface="+mj-lt"/>
                <a:ea typeface="Calibri" panose="020F0502020204030204" pitchFamily="34" charset="0"/>
              </a:rPr>
              <a:t>TLFPR</a:t>
            </a:r>
            <a:r>
              <a:rPr lang="en-US" sz="2000" dirty="0">
                <a:effectLst/>
                <a:latin typeface="+mj-lt"/>
                <a:ea typeface="Calibri" panose="020F0502020204030204" pitchFamily="34" charset="0"/>
              </a:rPr>
              <a:t> = labor force participation ratio, </a:t>
            </a:r>
          </a:p>
          <a:p>
            <a:pPr marL="0" lvl="1" indent="0">
              <a:buNone/>
            </a:pPr>
            <a:r>
              <a:rPr lang="en-US" sz="2000" dirty="0">
                <a:latin typeface="+mj-lt"/>
                <a:ea typeface="Calibri" panose="020F0502020204030204" pitchFamily="34" charset="0"/>
              </a:rPr>
              <a:t>			</a:t>
            </a:r>
            <a:r>
              <a:rPr lang="en-US" sz="2000" dirty="0">
                <a:effectLst/>
                <a:latin typeface="+mj-lt"/>
                <a:ea typeface="Calibri" panose="020F0502020204030204" pitchFamily="34" charset="0"/>
              </a:rPr>
              <a:t>LG  = growth rate of total labor force, PG = growth rate of population (PG). </a:t>
            </a:r>
          </a:p>
          <a:p>
            <a:pPr marL="0" lvl="1" indent="0">
              <a:buNone/>
            </a:pPr>
            <a:r>
              <a:rPr lang="en-US" sz="2000" dirty="0">
                <a:effectLst/>
                <a:latin typeface="+mj-lt"/>
                <a:ea typeface="Calibri" panose="020F0502020204030204" pitchFamily="34" charset="0"/>
              </a:rPr>
              <a:t>Economic variables: 	KG = growth rate of capital stock, </a:t>
            </a:r>
            <a:r>
              <a:rPr lang="en-US" sz="2000" dirty="0" err="1">
                <a:effectLst/>
                <a:latin typeface="+mj-lt"/>
                <a:ea typeface="Calibri" panose="020F0502020204030204" pitchFamily="34" charset="0"/>
              </a:rPr>
              <a:t>GLE</a:t>
            </a:r>
            <a:r>
              <a:rPr lang="en-US" sz="2000" dirty="0">
                <a:effectLst/>
                <a:latin typeface="+mj-lt"/>
                <a:ea typeface="Calibri" panose="020F0502020204030204" pitchFamily="34" charset="0"/>
              </a:rPr>
              <a:t> = growth rate of life expectancy, </a:t>
            </a:r>
          </a:p>
          <a:p>
            <a:pPr marL="0" lvl="1" indent="0">
              <a:buNone/>
            </a:pPr>
            <a:r>
              <a:rPr lang="en-US" sz="2000" dirty="0">
                <a:latin typeface="+mj-lt"/>
                <a:ea typeface="Calibri" panose="020F0502020204030204" pitchFamily="34" charset="0"/>
              </a:rPr>
              <a:t>			</a:t>
            </a:r>
            <a:r>
              <a:rPr lang="en-US" sz="2000" dirty="0" err="1">
                <a:latin typeface="+mj-lt"/>
                <a:ea typeface="Calibri" panose="020F0502020204030204" pitchFamily="34" charset="0"/>
              </a:rPr>
              <a:t>TRD</a:t>
            </a:r>
            <a:r>
              <a:rPr lang="en-US" sz="2000" dirty="0">
                <a:latin typeface="+mj-lt"/>
                <a:ea typeface="Calibri" panose="020F0502020204030204" pitchFamily="34" charset="0"/>
              </a:rPr>
              <a:t> = </a:t>
            </a:r>
            <a:r>
              <a:rPr lang="en-US" sz="2000" dirty="0">
                <a:effectLst/>
                <a:latin typeface="+mj-lt"/>
                <a:ea typeface="Calibri" panose="020F0502020204030204" pitchFamily="34" charset="0"/>
              </a:rPr>
              <a:t>trade openness, EDU = education expenditures, </a:t>
            </a:r>
          </a:p>
          <a:p>
            <a:pPr marL="0" lvl="1" indent="0">
              <a:buNone/>
            </a:pPr>
            <a:r>
              <a:rPr lang="en-US" sz="2000" dirty="0">
                <a:latin typeface="+mj-lt"/>
                <a:ea typeface="Calibri" panose="020F0502020204030204" pitchFamily="34" charset="0"/>
              </a:rPr>
              <a:t>			</a:t>
            </a:r>
            <a:r>
              <a:rPr lang="en-US" sz="2000" dirty="0" err="1">
                <a:effectLst/>
                <a:latin typeface="+mj-lt"/>
                <a:ea typeface="Calibri" panose="020F0502020204030204" pitchFamily="34" charset="0"/>
              </a:rPr>
              <a:t>FLFPR</a:t>
            </a:r>
            <a:r>
              <a:rPr lang="en-US" sz="2000" dirty="0">
                <a:effectLst/>
                <a:latin typeface="+mj-lt"/>
                <a:ea typeface="Calibri" panose="020F0502020204030204" pitchFamily="34" charset="0"/>
              </a:rPr>
              <a:t> = female labor force participation rate, </a:t>
            </a:r>
            <a:r>
              <a:rPr lang="en-US" sz="2000" dirty="0" err="1">
                <a:effectLst/>
                <a:latin typeface="+mj-lt"/>
                <a:ea typeface="Calibri" panose="020F0502020204030204" pitchFamily="34" charset="0"/>
              </a:rPr>
              <a:t>AGR</a:t>
            </a:r>
            <a:r>
              <a:rPr lang="en-US" sz="2000" dirty="0">
                <a:effectLst/>
                <a:latin typeface="+mj-lt"/>
                <a:ea typeface="Calibri" panose="020F0502020204030204" pitchFamily="34" charset="0"/>
              </a:rPr>
              <a:t> = agriculture productivity.</a:t>
            </a:r>
            <a:endParaRPr lang="en-NG" dirty="0">
              <a:latin typeface="+mj-lt"/>
              <a:ea typeface="Calibri" panose="020F0502020204030204" pitchFamily="34" charset="0"/>
              <a:cs typeface="Times New Roman" panose="02020603050405020304" pitchFamily="18" charset="0"/>
            </a:endParaRPr>
          </a:p>
        </p:txBody>
      </p:sp>
    </p:spTree>
  </p:cSld>
  <p:clrMapOvr>
    <a:masterClrMapping/>
  </p:clrMapOvr>
  <p:transition>
    <p:wheel spokes="8"/>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23516</TotalTime>
  <Words>1700</Words>
  <Application>Microsoft Office PowerPoint</Application>
  <PresentationFormat>Widescreen</PresentationFormat>
  <Paragraphs>343</Paragraphs>
  <Slides>17</Slides>
  <Notes>1</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17</vt:i4>
      </vt:variant>
    </vt:vector>
  </HeadingPairs>
  <TitlesOfParts>
    <vt:vector size="28" baseType="lpstr">
      <vt:lpstr>Algerian</vt:lpstr>
      <vt:lpstr>Arial</vt:lpstr>
      <vt:lpstr>Calibri</vt:lpstr>
      <vt:lpstr>Cambria Math</vt:lpstr>
      <vt:lpstr>Constantia</vt:lpstr>
      <vt:lpstr>Gill Sans MT</vt:lpstr>
      <vt:lpstr>Times New Roman</vt:lpstr>
      <vt:lpstr>Wingdings</vt:lpstr>
      <vt:lpstr>Wingdings 2</vt:lpstr>
      <vt:lpstr>Flow</vt:lpstr>
      <vt:lpstr>Gallery</vt:lpstr>
      <vt:lpstr>PowerPoint Presentation</vt:lpstr>
      <vt:lpstr>PowerPoint Presentation</vt:lpstr>
      <vt:lpstr>Population Dynamics in West Africa</vt:lpstr>
      <vt:lpstr>          </vt:lpstr>
      <vt:lpstr>Objective of the Study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Noah Olasehinde</dc:creator>
  <cp:lastModifiedBy>Lanfaithfulness</cp:lastModifiedBy>
  <cp:revision>702</cp:revision>
  <dcterms:created xsi:type="dcterms:W3CDTF">2016-08-15T23:23:54Z</dcterms:created>
  <dcterms:modified xsi:type="dcterms:W3CDTF">2020-07-29T15:56:09Z</dcterms:modified>
</cp:coreProperties>
</file>